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305" r:id="rId3"/>
    <p:sldId id="287" r:id="rId4"/>
    <p:sldId id="294" r:id="rId5"/>
    <p:sldId id="295" r:id="rId6"/>
    <p:sldId id="306" r:id="rId7"/>
    <p:sldId id="257" r:id="rId8"/>
    <p:sldId id="304" r:id="rId9"/>
    <p:sldId id="314" r:id="rId10"/>
    <p:sldId id="315" r:id="rId11"/>
    <p:sldId id="320" r:id="rId12"/>
    <p:sldId id="321" r:id="rId13"/>
    <p:sldId id="258" r:id="rId14"/>
    <p:sldId id="307" r:id="rId15"/>
    <p:sldId id="308" r:id="rId16"/>
    <p:sldId id="259" r:id="rId17"/>
    <p:sldId id="260" r:id="rId18"/>
    <p:sldId id="261" r:id="rId19"/>
    <p:sldId id="297" r:id="rId20"/>
    <p:sldId id="262" r:id="rId21"/>
    <p:sldId id="263" r:id="rId22"/>
    <p:sldId id="264" r:id="rId23"/>
    <p:sldId id="265" r:id="rId24"/>
    <p:sldId id="267" r:id="rId25"/>
    <p:sldId id="266" r:id="rId26"/>
    <p:sldId id="317" r:id="rId27"/>
    <p:sldId id="318" r:id="rId28"/>
    <p:sldId id="268" r:id="rId29"/>
    <p:sldId id="269" r:id="rId30"/>
    <p:sldId id="270" r:id="rId31"/>
    <p:sldId id="271" r:id="rId32"/>
    <p:sldId id="323" r:id="rId33"/>
    <p:sldId id="322" r:id="rId34"/>
    <p:sldId id="309" r:id="rId35"/>
    <p:sldId id="293" r:id="rId36"/>
    <p:sldId id="274" r:id="rId37"/>
    <p:sldId id="275" r:id="rId38"/>
    <p:sldId id="311" r:id="rId39"/>
    <p:sldId id="276" r:id="rId40"/>
    <p:sldId id="278" r:id="rId41"/>
    <p:sldId id="279" r:id="rId42"/>
    <p:sldId id="280" r:id="rId43"/>
    <p:sldId id="310" r:id="rId44"/>
    <p:sldId id="298" r:id="rId45"/>
    <p:sldId id="283" r:id="rId46"/>
    <p:sldId id="284" r:id="rId47"/>
    <p:sldId id="285" r:id="rId48"/>
    <p:sldId id="300" r:id="rId49"/>
    <p:sldId id="324" r:id="rId50"/>
    <p:sldId id="312" r:id="rId51"/>
    <p:sldId id="272" r:id="rId52"/>
    <p:sldId id="301" r:id="rId53"/>
    <p:sldId id="273" r:id="rId54"/>
    <p:sldId id="302" r:id="rId55"/>
    <p:sldId id="319" r:id="rId56"/>
    <p:sldId id="303" r:id="rId57"/>
    <p:sldId id="313" r:id="rId58"/>
    <p:sldId id="281" r:id="rId59"/>
    <p:sldId id="299" r:id="rId60"/>
    <p:sldId id="282" r:id="rId6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3783" autoAdjust="0"/>
  </p:normalViewPr>
  <p:slideViewPr>
    <p:cSldViewPr>
      <p:cViewPr varScale="1">
        <p:scale>
          <a:sx n="107" d="100"/>
          <a:sy n="107" d="100"/>
        </p:scale>
        <p:origin x="165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scar\Desktop\New%20Microsoft%20Office%20Excel%202007%20Workboo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s-CR"/>
              <a:t>Distribución de</a:t>
            </a:r>
            <a:r>
              <a:rPr lang="es-CR" baseline="0"/>
              <a:t> frecuencia</a:t>
            </a:r>
            <a:endParaRPr lang="es-CR"/>
          </a:p>
        </c:rich>
      </c:tx>
      <c:overlay val="0"/>
    </c:title>
    <c:autoTitleDeleted val="0"/>
    <c:plotArea>
      <c:layout>
        <c:manualLayout>
          <c:layoutTarget val="inner"/>
          <c:xMode val="edge"/>
          <c:yMode val="edge"/>
          <c:x val="9.0419072615923024E-2"/>
          <c:y val="0.10047302327521342"/>
          <c:w val="0.89013648293963232"/>
          <c:h val="0.72042547526583645"/>
        </c:manualLayout>
      </c:layout>
      <c:barChart>
        <c:barDir val="col"/>
        <c:grouping val="clustered"/>
        <c:varyColors val="0"/>
        <c:ser>
          <c:idx val="0"/>
          <c:order val="0"/>
          <c:spPr>
            <a:solidFill>
              <a:srgbClr val="0070C0"/>
            </a:solidFill>
          </c:spPr>
          <c:invertIfNegative val="0"/>
          <c:val>
            <c:numRef>
              <c:f>Hoja1!$C$30:$C$37</c:f>
              <c:numCache>
                <c:formatCode>General</c:formatCode>
                <c:ptCount val="8"/>
                <c:pt idx="0">
                  <c:v>2</c:v>
                </c:pt>
                <c:pt idx="1">
                  <c:v>3</c:v>
                </c:pt>
                <c:pt idx="2">
                  <c:v>4</c:v>
                </c:pt>
                <c:pt idx="3">
                  <c:v>8</c:v>
                </c:pt>
                <c:pt idx="4">
                  <c:v>3</c:v>
                </c:pt>
                <c:pt idx="5">
                  <c:v>1</c:v>
                </c:pt>
                <c:pt idx="6">
                  <c:v>2</c:v>
                </c:pt>
                <c:pt idx="7">
                  <c:v>2</c:v>
                </c:pt>
              </c:numCache>
            </c:numRef>
          </c:val>
          <c:extLst>
            <c:ext xmlns:c16="http://schemas.microsoft.com/office/drawing/2014/chart" uri="{C3380CC4-5D6E-409C-BE32-E72D297353CC}">
              <c16:uniqueId val="{00000000-219F-4FC3-8C5B-BC0688A21C0D}"/>
            </c:ext>
          </c:extLst>
        </c:ser>
        <c:dLbls>
          <c:showLegendKey val="0"/>
          <c:showVal val="0"/>
          <c:showCatName val="0"/>
          <c:showSerName val="0"/>
          <c:showPercent val="0"/>
          <c:showBubbleSize val="0"/>
        </c:dLbls>
        <c:gapWidth val="150"/>
        <c:axId val="134485504"/>
        <c:axId val="134487424"/>
      </c:barChart>
      <c:catAx>
        <c:axId val="134485504"/>
        <c:scaling>
          <c:orientation val="minMax"/>
        </c:scaling>
        <c:delete val="0"/>
        <c:axPos val="b"/>
        <c:title>
          <c:tx>
            <c:rich>
              <a:bodyPr/>
              <a:lstStyle/>
              <a:p>
                <a:pPr>
                  <a:defRPr/>
                </a:pPr>
                <a:r>
                  <a:rPr lang="es-CR" sz="1800" dirty="0"/>
                  <a:t>GYM</a:t>
                </a:r>
                <a:r>
                  <a:rPr lang="es-CR" sz="1800" baseline="0" dirty="0"/>
                  <a:t> por semana</a:t>
                </a:r>
                <a:endParaRPr lang="es-CR" sz="1800" dirty="0"/>
              </a:p>
            </c:rich>
          </c:tx>
          <c:layout>
            <c:manualLayout>
              <c:xMode val="edge"/>
              <c:yMode val="edge"/>
              <c:x val="0.40390539037082401"/>
              <c:y val="0.90733804269911855"/>
            </c:manualLayout>
          </c:layout>
          <c:overlay val="0"/>
        </c:title>
        <c:majorTickMark val="none"/>
        <c:minorTickMark val="none"/>
        <c:tickLblPos val="nextTo"/>
        <c:txPr>
          <a:bodyPr/>
          <a:lstStyle/>
          <a:p>
            <a:pPr>
              <a:defRPr sz="1600"/>
            </a:pPr>
            <a:endParaRPr lang="en-US"/>
          </a:p>
        </c:txPr>
        <c:crossAx val="134487424"/>
        <c:crosses val="autoZero"/>
        <c:auto val="1"/>
        <c:lblAlgn val="ctr"/>
        <c:lblOffset val="100"/>
        <c:noMultiLvlLbl val="0"/>
      </c:catAx>
      <c:valAx>
        <c:axId val="134487424"/>
        <c:scaling>
          <c:orientation val="minMax"/>
        </c:scaling>
        <c:delete val="0"/>
        <c:axPos val="l"/>
        <c:majorGridlines/>
        <c:title>
          <c:tx>
            <c:rich>
              <a:bodyPr/>
              <a:lstStyle/>
              <a:p>
                <a:pPr>
                  <a:defRPr/>
                </a:pPr>
                <a:r>
                  <a:rPr lang="es-CR" sz="1800" dirty="0"/>
                  <a:t>Frecuencia</a:t>
                </a:r>
              </a:p>
            </c:rich>
          </c:tx>
          <c:layout>
            <c:manualLayout>
              <c:xMode val="edge"/>
              <c:yMode val="edge"/>
              <c:x val="5.5555555555555558E-3"/>
              <c:y val="0.3190777194517353"/>
            </c:manualLayout>
          </c:layout>
          <c:overlay val="0"/>
        </c:title>
        <c:numFmt formatCode="General" sourceLinked="1"/>
        <c:majorTickMark val="out"/>
        <c:minorTickMark val="none"/>
        <c:tickLblPos val="nextTo"/>
        <c:txPr>
          <a:bodyPr/>
          <a:lstStyle/>
          <a:p>
            <a:pPr>
              <a:defRPr sz="1400"/>
            </a:pPr>
            <a:endParaRPr lang="en-US"/>
          </a:p>
        </c:txPr>
        <c:crossAx val="13448550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F8D0BF-E28E-4AEE-9B4B-C2EBBBBC8934}" type="datetimeFigureOut">
              <a:rPr lang="es-CR" smtClean="0"/>
              <a:t>15/1/2021</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9142C2-C265-463A-899F-05AED3F47DB4}" type="slidenum">
              <a:rPr lang="es-CR" smtClean="0"/>
              <a:t>‹Nº›</a:t>
            </a:fld>
            <a:endParaRPr lang="es-CR"/>
          </a:p>
        </p:txBody>
      </p:sp>
    </p:spTree>
    <p:extLst>
      <p:ext uri="{BB962C8B-B14F-4D97-AF65-F5344CB8AC3E}">
        <p14:creationId xmlns:p14="http://schemas.microsoft.com/office/powerpoint/2010/main" val="2846655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R" dirty="0"/>
          </a:p>
        </p:txBody>
      </p:sp>
      <p:sp>
        <p:nvSpPr>
          <p:cNvPr id="4" name="3 Marcador de número de diapositiva"/>
          <p:cNvSpPr>
            <a:spLocks noGrp="1"/>
          </p:cNvSpPr>
          <p:nvPr>
            <p:ph type="sldNum" sz="quarter" idx="10"/>
          </p:nvPr>
        </p:nvSpPr>
        <p:spPr/>
        <p:txBody>
          <a:bodyPr/>
          <a:lstStyle/>
          <a:p>
            <a:fld id="{1B9142C2-C265-463A-899F-05AED3F47DB4}" type="slidenum">
              <a:rPr lang="es-CR" smtClean="0"/>
              <a:t>28</a:t>
            </a:fld>
            <a:endParaRPr lang="es-CR"/>
          </a:p>
        </p:txBody>
      </p:sp>
    </p:spTree>
    <p:extLst>
      <p:ext uri="{BB962C8B-B14F-4D97-AF65-F5344CB8AC3E}">
        <p14:creationId xmlns:p14="http://schemas.microsoft.com/office/powerpoint/2010/main" val="281132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17" name="16 Marcador de pie de página"/>
          <p:cNvSpPr>
            <a:spLocks noGrp="1"/>
          </p:cNvSpPr>
          <p:nvPr>
            <p:ph type="ftr" sz="quarter" idx="11"/>
          </p:nvPr>
        </p:nvSpPr>
        <p:spPr/>
        <p:txBody>
          <a:bodyPr/>
          <a:lstStyle/>
          <a:p>
            <a:endParaRPr lang="es-ES" dirty="0"/>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pPr/>
              <a:t>‹Nº›</a:t>
            </a:fld>
            <a:endParaRPr lang="es-ES" dirty="0"/>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5" name="4 Marcador de pie de página"/>
          <p:cNvSpPr>
            <a:spLocks noGrp="1"/>
          </p:cNvSpPr>
          <p:nvPr>
            <p:ph type="ftr" sz="quarter" idx="11"/>
          </p:nvPr>
        </p:nvSpPr>
        <p:spPr>
          <a:xfrm>
            <a:off x="800100" y="6172200"/>
            <a:ext cx="4000500" cy="457200"/>
          </a:xfrm>
        </p:spPr>
        <p:txBody>
          <a:bodyPr/>
          <a:lstStyle/>
          <a:p>
            <a:endParaRPr lang="es-ES" dirty="0"/>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8" name="7 Marcador de pie de página"/>
          <p:cNvSpPr>
            <a:spLocks noGrp="1"/>
          </p:cNvSpPr>
          <p:nvPr>
            <p:ph type="ftr" sz="quarter" idx="11"/>
          </p:nvPr>
        </p:nvSpPr>
        <p:spPr/>
        <p:txBody>
          <a:bodyPr/>
          <a:lstStyle/>
          <a:p>
            <a:endParaRPr lang="es-ES" dirty="0"/>
          </a:p>
        </p:txBody>
      </p:sp>
      <p:sp>
        <p:nvSpPr>
          <p:cNvPr id="9" name="8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3" name="2 Marcador de pie de página"/>
          <p:cNvSpPr>
            <a:spLocks noGrp="1"/>
          </p:cNvSpPr>
          <p:nvPr>
            <p:ph type="ftr" sz="quarter" idx="11"/>
          </p:nvPr>
        </p:nvSpPr>
        <p:spPr/>
        <p:txBody>
          <a:bodyPr/>
          <a:lstStyle/>
          <a:p>
            <a:endParaRPr lang="es-ES"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pPr/>
              <a:t>‹Nº›</a:t>
            </a:fld>
            <a:endParaRPr lang="es-ES" dirty="0"/>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pPr/>
              <a:t>15/01/2021</a:t>
            </a:fld>
            <a:endParaRPr lang="es-ES" dirty="0"/>
          </a:p>
        </p:txBody>
      </p:sp>
      <p:sp>
        <p:nvSpPr>
          <p:cNvPr id="6" name="5 Marcador de pie de página"/>
          <p:cNvSpPr>
            <a:spLocks noGrp="1"/>
          </p:cNvSpPr>
          <p:nvPr>
            <p:ph type="ftr" sz="quarter" idx="11"/>
          </p:nvPr>
        </p:nvSpPr>
        <p:spPr>
          <a:xfrm>
            <a:off x="914400" y="6172200"/>
            <a:ext cx="3886200" cy="457200"/>
          </a:xfrm>
        </p:spPr>
        <p:txBody>
          <a:bodyPr/>
          <a:lstStyle/>
          <a:p>
            <a:endParaRPr lang="es-ES" dirty="0"/>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pPr/>
              <a:t>‹Nº›</a:t>
            </a:fld>
            <a:endParaRPr lang="es-ES" dirty="0"/>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dirty="0"/>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pPr/>
              <a:t>15/01/2021</a:t>
            </a:fld>
            <a:endParaRPr lang="es-ES" dirty="0"/>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dirty="0"/>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pPr/>
              <a:t>‹Nº›</a:t>
            </a:fld>
            <a:endParaRPr lang="es-E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699792" y="5733256"/>
            <a:ext cx="6400800" cy="1100158"/>
          </a:xfrm>
        </p:spPr>
        <p:txBody>
          <a:bodyPr>
            <a:normAutofit/>
          </a:bodyPr>
          <a:lstStyle/>
          <a:p>
            <a:pPr algn="r"/>
            <a:r>
              <a:rPr lang="es-CR" sz="6000" dirty="0"/>
              <a:t>Oscar Centeno Mora</a:t>
            </a:r>
          </a:p>
        </p:txBody>
      </p:sp>
      <p:sp>
        <p:nvSpPr>
          <p:cNvPr id="2" name="1 Título"/>
          <p:cNvSpPr>
            <a:spLocks noGrp="1"/>
          </p:cNvSpPr>
          <p:nvPr>
            <p:ph type="ctrTitle"/>
          </p:nvPr>
        </p:nvSpPr>
        <p:spPr>
          <a:xfrm>
            <a:off x="142844" y="1505930"/>
            <a:ext cx="8715436" cy="1470025"/>
          </a:xfrm>
        </p:spPr>
        <p:txBody>
          <a:bodyPr>
            <a:normAutofit fontScale="90000"/>
          </a:bodyPr>
          <a:lstStyle/>
          <a:p>
            <a:r>
              <a:rPr lang="es-CR" sz="4800" dirty="0"/>
              <a:t>Números absolutos, relativos y  la distribución de frecuencias.</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6DCEE35D-B220-49D8-A346-50306CC5AB7E}"/>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pic>
        <p:nvPicPr>
          <p:cNvPr id="6" name="Imagen 5">
            <a:extLst>
              <a:ext uri="{FF2B5EF4-FFF2-40B4-BE49-F238E27FC236}">
                <a16:creationId xmlns:a16="http://schemas.microsoft.com/office/drawing/2014/main" id="{D83F2746-C6DC-4A6C-9995-674180380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96752"/>
            <a:ext cx="3816424" cy="5472608"/>
          </a:xfrm>
          <a:prstGeom prst="rect">
            <a:avLst/>
          </a:prstGeom>
        </p:spPr>
      </p:pic>
      <p:sp>
        <p:nvSpPr>
          <p:cNvPr id="7" name="Signo de multiplicación 6">
            <a:extLst>
              <a:ext uri="{FF2B5EF4-FFF2-40B4-BE49-F238E27FC236}">
                <a16:creationId xmlns:a16="http://schemas.microsoft.com/office/drawing/2014/main" id="{B1C3A5DD-2D61-4A6B-9C5F-11D5CC571CFC}"/>
              </a:ext>
            </a:extLst>
          </p:cNvPr>
          <p:cNvSpPr/>
          <p:nvPr/>
        </p:nvSpPr>
        <p:spPr>
          <a:xfrm>
            <a:off x="2627784" y="3645024"/>
            <a:ext cx="936104" cy="857232"/>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Signo de multiplicación 9">
            <a:extLst>
              <a:ext uri="{FF2B5EF4-FFF2-40B4-BE49-F238E27FC236}">
                <a16:creationId xmlns:a16="http://schemas.microsoft.com/office/drawing/2014/main" id="{6B1F5C22-5E7C-41DB-9882-2BE870B642D7}"/>
              </a:ext>
            </a:extLst>
          </p:cNvPr>
          <p:cNvSpPr/>
          <p:nvPr/>
        </p:nvSpPr>
        <p:spPr>
          <a:xfrm>
            <a:off x="2627784" y="4581128"/>
            <a:ext cx="936104" cy="857232"/>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ángulo: esquinas redondeadas 7">
            <a:extLst>
              <a:ext uri="{FF2B5EF4-FFF2-40B4-BE49-F238E27FC236}">
                <a16:creationId xmlns:a16="http://schemas.microsoft.com/office/drawing/2014/main" id="{1661CAEE-C383-42C0-96D2-8102BE4E446B}"/>
              </a:ext>
            </a:extLst>
          </p:cNvPr>
          <p:cNvSpPr/>
          <p:nvPr/>
        </p:nvSpPr>
        <p:spPr>
          <a:xfrm>
            <a:off x="4572000" y="3625516"/>
            <a:ext cx="2016224" cy="8572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España </a:t>
            </a:r>
            <a:br>
              <a:rPr lang="es-ES" dirty="0"/>
            </a:br>
            <a:r>
              <a:rPr lang="es-ES" dirty="0"/>
              <a:t>29.8 casos por 100 mil habitantes</a:t>
            </a:r>
            <a:endParaRPr lang="en-US" dirty="0"/>
          </a:p>
        </p:txBody>
      </p:sp>
      <p:sp>
        <p:nvSpPr>
          <p:cNvPr id="12" name="Rectángulo: esquinas redondeadas 11">
            <a:extLst>
              <a:ext uri="{FF2B5EF4-FFF2-40B4-BE49-F238E27FC236}">
                <a16:creationId xmlns:a16="http://schemas.microsoft.com/office/drawing/2014/main" id="{42A517B6-C8BB-46CB-ACDF-57E4C613EE4A}"/>
              </a:ext>
            </a:extLst>
          </p:cNvPr>
          <p:cNvSpPr/>
          <p:nvPr/>
        </p:nvSpPr>
        <p:spPr>
          <a:xfrm>
            <a:off x="4572000" y="4653136"/>
            <a:ext cx="2016224" cy="8572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Italia</a:t>
            </a:r>
          </a:p>
          <a:p>
            <a:pPr algn="ctr"/>
            <a:r>
              <a:rPr lang="en-US" dirty="0"/>
              <a:t> 52 </a:t>
            </a:r>
            <a:r>
              <a:rPr lang="es-CR" dirty="0"/>
              <a:t>casos</a:t>
            </a:r>
            <a:r>
              <a:rPr lang="en-US" dirty="0"/>
              <a:t> por 100 mil</a:t>
            </a:r>
            <a:r>
              <a:rPr lang="es-ES" dirty="0"/>
              <a:t> habitantes</a:t>
            </a:r>
            <a:endParaRPr lang="en-US" dirty="0"/>
          </a:p>
        </p:txBody>
      </p:sp>
    </p:spTree>
    <p:extLst>
      <p:ext uri="{BB962C8B-B14F-4D97-AF65-F5344CB8AC3E}">
        <p14:creationId xmlns:p14="http://schemas.microsoft.com/office/powerpoint/2010/main" val="38813065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8"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3F21FECF-57B5-4396-8ED7-997C64F7383B}"/>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pic>
        <p:nvPicPr>
          <p:cNvPr id="5" name="Imagen 4">
            <a:extLst>
              <a:ext uri="{FF2B5EF4-FFF2-40B4-BE49-F238E27FC236}">
                <a16:creationId xmlns:a16="http://schemas.microsoft.com/office/drawing/2014/main" id="{91722803-B106-4FC9-9DAF-24B8E9291E1B}"/>
              </a:ext>
            </a:extLst>
          </p:cNvPr>
          <p:cNvPicPr>
            <a:picLocks noChangeAspect="1"/>
          </p:cNvPicPr>
          <p:nvPr/>
        </p:nvPicPr>
        <p:blipFill>
          <a:blip r:embed="rId2"/>
          <a:stretch>
            <a:fillRect/>
          </a:stretch>
        </p:blipFill>
        <p:spPr>
          <a:xfrm>
            <a:off x="1509123" y="1268760"/>
            <a:ext cx="6192688" cy="4968895"/>
          </a:xfrm>
          <a:prstGeom prst="rect">
            <a:avLst/>
          </a:prstGeom>
        </p:spPr>
      </p:pic>
    </p:spTree>
    <p:extLst>
      <p:ext uri="{BB962C8B-B14F-4D97-AF65-F5344CB8AC3E}">
        <p14:creationId xmlns:p14="http://schemas.microsoft.com/office/powerpoint/2010/main" val="3577234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02722872-8DA5-4E16-8D9B-E479864C2768}"/>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pic>
        <p:nvPicPr>
          <p:cNvPr id="2052" name="Picture 4" descr="Testing for testing times | VOX, CEPR Policy Portal">
            <a:extLst>
              <a:ext uri="{FF2B5EF4-FFF2-40B4-BE49-F238E27FC236}">
                <a16:creationId xmlns:a16="http://schemas.microsoft.com/office/drawing/2014/main" id="{14D026CF-10B8-4D33-BB84-545DEDEA3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69555"/>
            <a:ext cx="8640960" cy="459169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57440814-8D04-4841-8E44-5D7EE035E396}"/>
              </a:ext>
            </a:extLst>
          </p:cNvPr>
          <p:cNvCxnSpPr/>
          <p:nvPr/>
        </p:nvCxnSpPr>
        <p:spPr>
          <a:xfrm flipH="1">
            <a:off x="6012160" y="1844824"/>
            <a:ext cx="72008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B77AFFC5-E264-434E-8D94-44BBD81FB68F}"/>
              </a:ext>
            </a:extLst>
          </p:cNvPr>
          <p:cNvCxnSpPr/>
          <p:nvPr/>
        </p:nvCxnSpPr>
        <p:spPr>
          <a:xfrm>
            <a:off x="7740352" y="3789040"/>
            <a:ext cx="0"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esquinas redondeadas 8">
            <a:extLst>
              <a:ext uri="{FF2B5EF4-FFF2-40B4-BE49-F238E27FC236}">
                <a16:creationId xmlns:a16="http://schemas.microsoft.com/office/drawing/2014/main" id="{8B596E91-A786-494E-8162-A924A7812760}"/>
              </a:ext>
            </a:extLst>
          </p:cNvPr>
          <p:cNvSpPr/>
          <p:nvPr/>
        </p:nvSpPr>
        <p:spPr>
          <a:xfrm>
            <a:off x="2070433" y="5822083"/>
            <a:ext cx="5070067"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¿Sabemos numéricamente cuándo va a suceder la desaceleración y finalmente el aplanamiento de la curva?</a:t>
            </a:r>
            <a:endParaRPr lang="en-US" dirty="0"/>
          </a:p>
        </p:txBody>
      </p:sp>
    </p:spTree>
    <p:extLst>
      <p:ext uri="{BB962C8B-B14F-4D97-AF65-F5344CB8AC3E}">
        <p14:creationId xmlns:p14="http://schemas.microsoft.com/office/powerpoint/2010/main" val="18353011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143636" cy="5884136"/>
          </a:xfrm>
        </p:spPr>
        <p:txBody>
          <a:bodyPr>
            <a:normAutofit/>
          </a:bodyPr>
          <a:lstStyle/>
          <a:p>
            <a:pPr algn="just"/>
            <a:r>
              <a:rPr lang="es-CR" sz="2200" dirty="0"/>
              <a:t>Cuando se analiza la información, lo recomendable es llevar a cabo comparaciones de diversos tipos, y no únicamente utilizar cifras absolutas dado que estas pueden ser engañosas e insuficientes.</a:t>
            </a:r>
          </a:p>
          <a:p>
            <a:pPr algn="just"/>
            <a:endParaRPr lang="es-CR" sz="2200" dirty="0"/>
          </a:p>
          <a:p>
            <a:pPr algn="just"/>
            <a:r>
              <a:rPr lang="es-CR" sz="2200" dirty="0"/>
              <a:t>Supongamos el siguiente enunciado de un periódico:</a:t>
            </a:r>
          </a:p>
          <a:p>
            <a:pPr marL="0" indent="0" algn="just">
              <a:buNone/>
            </a:pPr>
            <a:endParaRPr lang="es-CR" sz="2200" dirty="0"/>
          </a:p>
          <a:p>
            <a:pPr marL="0" indent="0" algn="just">
              <a:buNone/>
            </a:pPr>
            <a:endParaRPr lang="es-CR" sz="2200" dirty="0"/>
          </a:p>
          <a:p>
            <a:pPr marL="0" indent="0" algn="just">
              <a:buNone/>
            </a:pPr>
            <a:endParaRPr lang="es-CR" sz="2200" dirty="0"/>
          </a:p>
          <a:p>
            <a:pPr algn="just">
              <a:buNone/>
            </a:pPr>
            <a:endParaRPr lang="es-CR" sz="2200" dirty="0"/>
          </a:p>
          <a:p>
            <a:pPr algn="just">
              <a:buNone/>
            </a:pPr>
            <a:endParaRPr lang="es-CR" sz="2200" dirty="0"/>
          </a:p>
          <a:p>
            <a:pPr algn="just"/>
            <a:r>
              <a:rPr lang="es-CR" sz="2200" dirty="0"/>
              <a:t>De buenas a primeras, la universidad se va a ver en problemas, un incremento de 500 estudiantes de bastante... Es más del 20% de su capacidad.</a:t>
            </a:r>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4578" name="Picture 2" descr="http://segurosytecnologia.com/wp-content/uploads/data-warehouse.jpg"/>
          <p:cNvPicPr>
            <a:picLocks noChangeAspect="1" noChangeArrowheads="1"/>
          </p:cNvPicPr>
          <p:nvPr/>
        </p:nvPicPr>
        <p:blipFill>
          <a:blip r:embed="rId2" cstate="print"/>
          <a:srcRect/>
          <a:stretch>
            <a:fillRect/>
          </a:stretch>
        </p:blipFill>
        <p:spPr bwMode="auto">
          <a:xfrm>
            <a:off x="6500826" y="1142984"/>
            <a:ext cx="2467858" cy="2500330"/>
          </a:xfrm>
          <a:prstGeom prst="rect">
            <a:avLst/>
          </a:prstGeom>
          <a:noFill/>
        </p:spPr>
      </p:pic>
      <p:pic>
        <p:nvPicPr>
          <p:cNvPr id="24580" name="Picture 4" descr="http://api.ning.com/files/ksYI3xmJzatqt6t6rTWQ8LX-Ds0TI6dpP4wwuTtnAjaNOzAopmi7ElruSxLFZQlgNsO9YYVNtTUyXWStHP6PnNB18drGaCCo/harvard_university.jpg"/>
          <p:cNvPicPr>
            <a:picLocks noChangeAspect="1" noChangeArrowheads="1"/>
          </p:cNvPicPr>
          <p:nvPr/>
        </p:nvPicPr>
        <p:blipFill>
          <a:blip r:embed="rId3" cstate="print"/>
          <a:srcRect/>
          <a:stretch>
            <a:fillRect/>
          </a:stretch>
        </p:blipFill>
        <p:spPr bwMode="auto">
          <a:xfrm>
            <a:off x="6357918" y="3857628"/>
            <a:ext cx="2607801" cy="2500329"/>
          </a:xfrm>
          <a:prstGeom prst="rect">
            <a:avLst/>
          </a:prstGeom>
          <a:noFill/>
        </p:spPr>
      </p:pic>
      <p:sp>
        <p:nvSpPr>
          <p:cNvPr id="2" name="1 Rectángulo redondeado"/>
          <p:cNvSpPr/>
          <p:nvPr/>
        </p:nvSpPr>
        <p:spPr>
          <a:xfrm>
            <a:off x="323528" y="3656737"/>
            <a:ext cx="5741509" cy="9395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b="1" i="1" dirty="0"/>
              <a:t>“…El siguiente año, la Universidad Z recibirá la mayor cantidad de personas, pasando de 4000 a 4500  estudiantes…”</a:t>
            </a:r>
          </a:p>
        </p:txBody>
      </p:sp>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268760"/>
            <a:ext cx="8352928" cy="1080120"/>
          </a:xfrm>
        </p:spPr>
        <p:txBody>
          <a:bodyPr/>
          <a:lstStyle/>
          <a:p>
            <a:pPr marL="0" indent="0">
              <a:buNone/>
            </a:pPr>
            <a:r>
              <a:rPr lang="es-CR" dirty="0"/>
              <a:t>¿Es informativo el anunció anterior ? ¿Revela de buena forma el hecho que la Universidad recibirá la mayor cantidad de estudiantes ?</a:t>
            </a:r>
          </a:p>
        </p:txBody>
      </p:sp>
      <p:sp>
        <p:nvSpPr>
          <p:cNvPr id="4" name="1 Título"/>
          <p:cNvSpPr>
            <a:spLocks noGrp="1"/>
          </p:cNvSpPr>
          <p:nvPr>
            <p:ph type="title"/>
          </p:nvPr>
        </p:nvSpPr>
        <p:spPr>
          <a:xfrm>
            <a:off x="214282" y="44624"/>
            <a:ext cx="8750206" cy="857232"/>
          </a:xfrm>
        </p:spPr>
        <p:txBody>
          <a:bodyPr>
            <a:normAutofit/>
          </a:bodyPr>
          <a:lstStyle/>
          <a:p>
            <a:pPr algn="ctr"/>
            <a:r>
              <a:rPr lang="es-CR" sz="3600" dirty="0"/>
              <a:t>La necesidad de resumir la información</a:t>
            </a:r>
          </a:p>
        </p:txBody>
      </p:sp>
      <p:pic>
        <p:nvPicPr>
          <p:cNvPr id="3074" name="Picture 2" descr="Image result for questions"/>
          <p:cNvPicPr>
            <a:picLocks noChangeAspect="1" noChangeArrowheads="1"/>
          </p:cNvPicPr>
          <p:nvPr/>
        </p:nvPicPr>
        <p:blipFill rotWithShape="1">
          <a:blip r:embed="rId2">
            <a:extLst>
              <a:ext uri="{28A0092B-C50C-407E-A947-70E740481C1C}">
                <a14:useLocalDpi xmlns:a14="http://schemas.microsoft.com/office/drawing/2010/main" val="0"/>
              </a:ext>
            </a:extLst>
          </a:blip>
          <a:srcRect l="19412" t="4830" r="20918" b="5079"/>
          <a:stretch/>
        </p:blipFill>
        <p:spPr bwMode="auto">
          <a:xfrm>
            <a:off x="874084" y="2492896"/>
            <a:ext cx="7560840" cy="406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9548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196752"/>
            <a:ext cx="5976664" cy="5400600"/>
          </a:xfrm>
        </p:spPr>
        <p:txBody>
          <a:bodyPr/>
          <a:lstStyle/>
          <a:p>
            <a:r>
              <a:rPr lang="es-CR" sz="2400" dirty="0"/>
              <a:t>Los datos absolutos son importantes. Saber que una universidad recibirá el próximo año 4500 estudiantes en lugar de 4000 (presente año),  es un dato útil para la planificación. Se debe presupuestar en:</a:t>
            </a:r>
          </a:p>
          <a:p>
            <a:pPr marL="0" indent="0">
              <a:buNone/>
            </a:pPr>
            <a:r>
              <a:rPr lang="es-CR" sz="2400" dirty="0"/>
              <a:t> </a:t>
            </a:r>
          </a:p>
          <a:p>
            <a:pPr marL="457200" indent="-457200">
              <a:buFont typeface="+mj-lt"/>
              <a:buAutoNum type="arabicPeriod"/>
            </a:pPr>
            <a:r>
              <a:rPr lang="es-CR" sz="2400" dirty="0"/>
              <a:t>Profesores </a:t>
            </a:r>
          </a:p>
          <a:p>
            <a:pPr marL="457200" indent="-457200">
              <a:buFont typeface="+mj-lt"/>
              <a:buAutoNum type="arabicPeriod"/>
            </a:pPr>
            <a:r>
              <a:rPr lang="es-CR" sz="2400" dirty="0"/>
              <a:t>Aulas</a:t>
            </a:r>
          </a:p>
          <a:p>
            <a:pPr marL="457200" indent="-457200">
              <a:buFont typeface="+mj-lt"/>
              <a:buAutoNum type="arabicPeriod"/>
            </a:pPr>
            <a:r>
              <a:rPr lang="es-CR" sz="2400" dirty="0"/>
              <a:t>Material didáctico </a:t>
            </a:r>
          </a:p>
          <a:p>
            <a:pPr marL="457200" indent="-457200">
              <a:buFont typeface="+mj-lt"/>
              <a:buAutoNum type="arabicPeriod"/>
            </a:pPr>
            <a:r>
              <a:rPr lang="es-CR" sz="2400" dirty="0"/>
              <a:t>Compra de equipo </a:t>
            </a:r>
          </a:p>
          <a:p>
            <a:pPr marL="457200" indent="-457200">
              <a:buFont typeface="+mj-lt"/>
              <a:buAutoNum type="arabicPeriod"/>
            </a:pPr>
            <a:r>
              <a:rPr lang="es-CR" sz="2400" dirty="0"/>
              <a:t>Recursos administrativos, etc…..</a:t>
            </a:r>
          </a:p>
          <a:p>
            <a:endParaRPr lang="es-CR" dirty="0"/>
          </a:p>
        </p:txBody>
      </p:sp>
      <p:sp>
        <p:nvSpPr>
          <p:cNvPr id="4" name="1 Título"/>
          <p:cNvSpPr>
            <a:spLocks noGrp="1"/>
          </p:cNvSpPr>
          <p:nvPr>
            <p:ph type="title"/>
          </p:nvPr>
        </p:nvSpPr>
        <p:spPr>
          <a:xfrm>
            <a:off x="214282" y="44624"/>
            <a:ext cx="8750206" cy="857232"/>
          </a:xfrm>
        </p:spPr>
        <p:txBody>
          <a:bodyPr>
            <a:normAutofit/>
          </a:bodyPr>
          <a:lstStyle/>
          <a:p>
            <a:pPr algn="ctr"/>
            <a:r>
              <a:rPr lang="es-CR" sz="3600" dirty="0"/>
              <a:t>La necesidad de resumir la información</a:t>
            </a:r>
          </a:p>
        </p:txBody>
      </p:sp>
      <p:pic>
        <p:nvPicPr>
          <p:cNvPr id="4098" name="Picture 2" descr="Image result for teach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444208" y="1412776"/>
            <a:ext cx="2207220" cy="22658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9850" r="6120"/>
          <a:stretch/>
        </p:blipFill>
        <p:spPr bwMode="auto">
          <a:xfrm>
            <a:off x="6225102" y="4293096"/>
            <a:ext cx="2645432" cy="209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0327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1071546"/>
            <a:ext cx="6429420" cy="5597814"/>
          </a:xfrm>
        </p:spPr>
        <p:txBody>
          <a:bodyPr>
            <a:normAutofit/>
          </a:bodyPr>
          <a:lstStyle/>
          <a:p>
            <a:pPr algn="just"/>
            <a:r>
              <a:rPr lang="es-CR" sz="2400" dirty="0"/>
              <a:t>Sin embargo,  el número absoluto </a:t>
            </a:r>
            <a:r>
              <a:rPr lang="es-CR" sz="2400" b="1" i="1" dirty="0"/>
              <a:t>no responde de forma exacta</a:t>
            </a:r>
            <a:r>
              <a:rPr lang="es-CR" sz="2400" dirty="0"/>
              <a:t> al tema y puede ser engañoso. Por lo tanto, es necesario compararlo con otra información.</a:t>
            </a:r>
          </a:p>
          <a:p>
            <a:pPr algn="just"/>
            <a:endParaRPr lang="es-CR" sz="2400" dirty="0"/>
          </a:p>
          <a:p>
            <a:pPr algn="just"/>
            <a:r>
              <a:rPr lang="es-CR" sz="2400" dirty="0"/>
              <a:t>Siguiendo el ejemplo, si se hubiera querido especificar</a:t>
            </a:r>
            <a:r>
              <a:rPr lang="es-CR" sz="2400" i="1" dirty="0"/>
              <a:t>:</a:t>
            </a:r>
          </a:p>
          <a:p>
            <a:pPr algn="just">
              <a:buNone/>
            </a:pPr>
            <a:r>
              <a:rPr lang="es-CR" sz="2400" i="1" dirty="0"/>
              <a:t>  “</a:t>
            </a:r>
            <a:r>
              <a:rPr lang="es-CR" sz="2400" b="1" i="1" dirty="0"/>
              <a:t>en qué medida está respondiendo la Universidad Z a las demandas de ingreso</a:t>
            </a:r>
            <a:r>
              <a:rPr lang="es-CR" sz="2400" i="1" dirty="0"/>
              <a:t>”,</a:t>
            </a:r>
          </a:p>
          <a:p>
            <a:pPr algn="just">
              <a:buNone/>
            </a:pPr>
            <a:endParaRPr lang="es-CR" sz="2400" i="1" dirty="0"/>
          </a:p>
          <a:p>
            <a:pPr algn="just">
              <a:buNone/>
            </a:pPr>
            <a:r>
              <a:rPr lang="es-CR" sz="2400" i="1" dirty="0"/>
              <a:t> la comparación absoluta entre 4500 y 4000 aclara que efectivamente  para el presente año, hay más demanda de ingreso (el termino recibirá podría ser entonces ambiguo). Sería conveniente analizar la demanda de ingreso con respecto al número de todos los solicitantes.</a:t>
            </a:r>
            <a:endParaRPr lang="es-CR" sz="2400" dirty="0"/>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3554" name="Picture 2" descr="http://www.jalame.com.ar/wp-content/uploads/2008/02/lamparas-de-bajo-consumo.jpg"/>
          <p:cNvPicPr>
            <a:picLocks noChangeAspect="1" noChangeArrowheads="1"/>
          </p:cNvPicPr>
          <p:nvPr/>
        </p:nvPicPr>
        <p:blipFill>
          <a:blip r:embed="rId2" cstate="print"/>
          <a:srcRect/>
          <a:stretch>
            <a:fillRect/>
          </a:stretch>
        </p:blipFill>
        <p:spPr bwMode="auto">
          <a:xfrm>
            <a:off x="6980929" y="980728"/>
            <a:ext cx="2020227" cy="2571198"/>
          </a:xfrm>
          <a:prstGeom prst="rect">
            <a:avLst/>
          </a:prstGeom>
          <a:noFill/>
        </p:spPr>
      </p:pic>
      <p:pic>
        <p:nvPicPr>
          <p:cNvPr id="23556" name="Picture 4" descr="View of The University of St Andrews"/>
          <p:cNvPicPr>
            <a:picLocks noChangeAspect="1" noChangeArrowheads="1"/>
          </p:cNvPicPr>
          <p:nvPr/>
        </p:nvPicPr>
        <p:blipFill>
          <a:blip r:embed="rId3" cstate="print"/>
          <a:srcRect/>
          <a:stretch>
            <a:fillRect/>
          </a:stretch>
        </p:blipFill>
        <p:spPr bwMode="auto">
          <a:xfrm>
            <a:off x="6996093" y="3933056"/>
            <a:ext cx="2030229" cy="231782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2844" y="1142984"/>
            <a:ext cx="5643602" cy="5000660"/>
          </a:xfrm>
        </p:spPr>
        <p:txBody>
          <a:bodyPr>
            <a:normAutofit/>
          </a:bodyPr>
          <a:lstStyle/>
          <a:p>
            <a:pPr algn="just"/>
            <a:r>
              <a:rPr lang="es-CR" sz="2400" dirty="0"/>
              <a:t>De acuerdo a lo anterior, si se introduce la información de cantidad de demandantes para ingresar a la Universidad Z:</a:t>
            </a:r>
          </a:p>
          <a:p>
            <a:pPr algn="just"/>
            <a:endParaRPr lang="es-CR" sz="2400" dirty="0"/>
          </a:p>
          <a:p>
            <a:pPr algn="just">
              <a:buNone/>
            </a:pPr>
            <a:r>
              <a:rPr lang="es-CR" sz="2400" u="sng" dirty="0"/>
              <a:t>2018</a:t>
            </a:r>
            <a:r>
              <a:rPr lang="es-CR" sz="2400" dirty="0"/>
              <a:t>: 4000/8000   =  0.5  </a:t>
            </a:r>
            <a:r>
              <a:rPr lang="es-CR" sz="2400" dirty="0">
                <a:sym typeface="Wingdings" pitchFamily="2" charset="2"/>
              </a:rPr>
              <a:t> 50%</a:t>
            </a:r>
          </a:p>
          <a:p>
            <a:pPr algn="just">
              <a:buNone/>
            </a:pPr>
            <a:endParaRPr lang="es-CR" sz="2400" dirty="0">
              <a:sym typeface="Wingdings" pitchFamily="2" charset="2"/>
            </a:endParaRPr>
          </a:p>
          <a:p>
            <a:pPr algn="just">
              <a:buNone/>
            </a:pPr>
            <a:r>
              <a:rPr lang="es-CR" sz="2400" u="sng" dirty="0">
                <a:sym typeface="Wingdings" pitchFamily="2" charset="2"/>
              </a:rPr>
              <a:t>2019</a:t>
            </a:r>
            <a:r>
              <a:rPr lang="es-CR" sz="2400" dirty="0">
                <a:sym typeface="Wingdings" pitchFamily="2" charset="2"/>
              </a:rPr>
              <a:t>: 4500/10000 = 0.45  45%</a:t>
            </a:r>
          </a:p>
          <a:p>
            <a:pPr algn="just">
              <a:buNone/>
            </a:pPr>
            <a:endParaRPr lang="es-CR" sz="2400" dirty="0">
              <a:sym typeface="Wingdings" pitchFamily="2" charset="2"/>
            </a:endParaRPr>
          </a:p>
          <a:p>
            <a:pPr algn="just"/>
            <a:r>
              <a:rPr lang="es-CR" sz="2400" dirty="0">
                <a:sym typeface="Wingdings" pitchFamily="2" charset="2"/>
              </a:rPr>
              <a:t>Los porcentajes revelan que la universidad está admitiendo menos personas en el 2018, por lo que si se hubiera utilizado una cifra absoluta, está hubiera sido engañosa.  </a:t>
            </a:r>
            <a:endParaRPr lang="es-CR" sz="2400" dirty="0"/>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2530" name="Picture 2" descr="http://finanzasperu.files.wordpress.com/2010/03/porcentaje3.jpg"/>
          <p:cNvPicPr>
            <a:picLocks noChangeAspect="1" noChangeArrowheads="1"/>
          </p:cNvPicPr>
          <p:nvPr/>
        </p:nvPicPr>
        <p:blipFill rotWithShape="1">
          <a:blip r:embed="rId2" cstate="print"/>
          <a:srcRect r="9881"/>
          <a:stretch/>
        </p:blipFill>
        <p:spPr bwMode="auto">
          <a:xfrm>
            <a:off x="6000760" y="1214422"/>
            <a:ext cx="2675696" cy="2143140"/>
          </a:xfrm>
          <a:prstGeom prst="rect">
            <a:avLst/>
          </a:prstGeom>
          <a:noFill/>
        </p:spPr>
      </p:pic>
      <p:pic>
        <p:nvPicPr>
          <p:cNvPr id="22532" name="Picture 4" descr="http://jameshinks.files.wordpress.com/2009/03/cardiff_university_main_building.jpg"/>
          <p:cNvPicPr>
            <a:picLocks noChangeAspect="1" noChangeArrowheads="1"/>
          </p:cNvPicPr>
          <p:nvPr/>
        </p:nvPicPr>
        <p:blipFill>
          <a:blip r:embed="rId3" cstate="print"/>
          <a:srcRect/>
          <a:stretch>
            <a:fillRect/>
          </a:stretch>
        </p:blipFill>
        <p:spPr bwMode="auto">
          <a:xfrm>
            <a:off x="6000760" y="3929066"/>
            <a:ext cx="2667018" cy="2357454"/>
          </a:xfrm>
          <a:prstGeom prst="rect">
            <a:avLst/>
          </a:prstGeom>
          <a:noFill/>
        </p:spPr>
      </p:pic>
    </p:spTree>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6014472" cy="6000768"/>
          </a:xfrm>
        </p:spPr>
        <p:txBody>
          <a:bodyPr>
            <a:noAutofit/>
          </a:bodyPr>
          <a:lstStyle/>
          <a:p>
            <a:pPr algn="just"/>
            <a:r>
              <a:rPr lang="es-CR" sz="2000" dirty="0"/>
              <a:t>En el ejemplo anterior se utilizó un </a:t>
            </a:r>
            <a:r>
              <a:rPr lang="es-CR" sz="2000" i="1" dirty="0"/>
              <a:t>números relativos</a:t>
            </a:r>
            <a:r>
              <a:rPr lang="es-CR" sz="2000" dirty="0"/>
              <a:t> (la proporción y porcentaje), para poder saber si realmente la Universidad Z está recibiendo más estudiantes.</a:t>
            </a:r>
          </a:p>
          <a:p>
            <a:pPr algn="just"/>
            <a:endParaRPr lang="es-CR" sz="2000" dirty="0"/>
          </a:p>
          <a:p>
            <a:pPr algn="just"/>
            <a:r>
              <a:rPr lang="es-CR" sz="2000" dirty="0"/>
              <a:t>Los número relativos más populares son:</a:t>
            </a:r>
          </a:p>
          <a:p>
            <a:pPr algn="just">
              <a:buNone/>
            </a:pPr>
            <a:r>
              <a:rPr lang="es-CR" sz="2000" dirty="0"/>
              <a:t>-Las tasas.</a:t>
            </a:r>
          </a:p>
          <a:p>
            <a:pPr algn="just">
              <a:buNone/>
            </a:pPr>
            <a:r>
              <a:rPr lang="es-CR" sz="2000" dirty="0"/>
              <a:t>-Las proporciones  (porcentaje).</a:t>
            </a:r>
          </a:p>
          <a:p>
            <a:pPr algn="just">
              <a:buNone/>
            </a:pPr>
            <a:r>
              <a:rPr lang="es-CR" sz="2000" dirty="0"/>
              <a:t>-Las razones.</a:t>
            </a:r>
          </a:p>
          <a:p>
            <a:pPr algn="just">
              <a:buNone/>
            </a:pPr>
            <a:r>
              <a:rPr lang="es-CR" sz="2000" dirty="0"/>
              <a:t>-Distribución de frecuencias</a:t>
            </a:r>
          </a:p>
          <a:p>
            <a:pPr algn="just">
              <a:buNone/>
            </a:pPr>
            <a:r>
              <a:rPr lang="es-CR" sz="2000" dirty="0"/>
              <a:t>-Indicadores e Índice.</a:t>
            </a:r>
          </a:p>
          <a:p>
            <a:pPr algn="just">
              <a:buNone/>
            </a:pPr>
            <a:endParaRPr lang="es-CR" sz="2000" dirty="0"/>
          </a:p>
          <a:p>
            <a:pPr algn="just"/>
            <a:r>
              <a:rPr lang="es-CR" sz="2000" dirty="0"/>
              <a:t>La importancia de los número relativos consiste en poder resumir de mejor forma la información, además de mejorar la calidad de la representación de la información, lo cual es la gran debilidad de los números absolutos (aunque estos siguen siendo muy importantes para el análisis de la información).</a:t>
            </a:r>
          </a:p>
        </p:txBody>
      </p:sp>
      <p:sp>
        <p:nvSpPr>
          <p:cNvPr id="4"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pic>
        <p:nvPicPr>
          <p:cNvPr id="21506" name="Picture 2" descr="http://jorgehierro.files.wordpress.com/2009/03/datos.gif"/>
          <p:cNvPicPr>
            <a:picLocks noChangeAspect="1" noChangeArrowheads="1"/>
          </p:cNvPicPr>
          <p:nvPr/>
        </p:nvPicPr>
        <p:blipFill>
          <a:blip r:embed="rId2" cstate="print"/>
          <a:srcRect/>
          <a:stretch>
            <a:fillRect/>
          </a:stretch>
        </p:blipFill>
        <p:spPr bwMode="auto">
          <a:xfrm>
            <a:off x="6569034" y="1214422"/>
            <a:ext cx="2574966" cy="2500330"/>
          </a:xfrm>
          <a:prstGeom prst="rect">
            <a:avLst/>
          </a:prstGeom>
          <a:noFill/>
        </p:spPr>
      </p:pic>
      <p:pic>
        <p:nvPicPr>
          <p:cNvPr id="21508" name="Picture 4" descr="http://upload.wikimedia.org/wikipedia/commons/thumb/f/f1/Attention_green.svg/300px-Attention_green.svg.png"/>
          <p:cNvPicPr>
            <a:picLocks noChangeAspect="1" noChangeArrowheads="1"/>
          </p:cNvPicPr>
          <p:nvPr/>
        </p:nvPicPr>
        <p:blipFill>
          <a:blip r:embed="rId3" cstate="print"/>
          <a:srcRect/>
          <a:stretch>
            <a:fillRect/>
          </a:stretch>
        </p:blipFill>
        <p:spPr bwMode="auto">
          <a:xfrm>
            <a:off x="6715140" y="4429132"/>
            <a:ext cx="2071702" cy="207170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
        <p:nvSpPr>
          <p:cNvPr id="13" name="12 Rectángulo redondeado"/>
          <p:cNvSpPr/>
          <p:nvPr/>
        </p:nvSpPr>
        <p:spPr>
          <a:xfrm>
            <a:off x="6084168" y="1609669"/>
            <a:ext cx="2000264" cy="1143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200" dirty="0"/>
              <a:t>Razón</a:t>
            </a:r>
          </a:p>
        </p:txBody>
      </p:sp>
      <p:sp>
        <p:nvSpPr>
          <p:cNvPr id="14" name="13 Rectángulo redondeado"/>
          <p:cNvSpPr/>
          <p:nvPr/>
        </p:nvSpPr>
        <p:spPr>
          <a:xfrm>
            <a:off x="6084168" y="3247674"/>
            <a:ext cx="2000264" cy="1143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200" dirty="0"/>
              <a:t>Proporción</a:t>
            </a:r>
          </a:p>
        </p:txBody>
      </p:sp>
      <p:sp>
        <p:nvSpPr>
          <p:cNvPr id="18" name="17 Rectángulo redondeado"/>
          <p:cNvSpPr/>
          <p:nvPr/>
        </p:nvSpPr>
        <p:spPr>
          <a:xfrm>
            <a:off x="6084168" y="5013176"/>
            <a:ext cx="2000264" cy="11430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3200" dirty="0"/>
              <a:t>Tasa</a:t>
            </a:r>
          </a:p>
        </p:txBody>
      </p:sp>
      <p:sp>
        <p:nvSpPr>
          <p:cNvPr id="2" name="1 Abrir llave"/>
          <p:cNvSpPr/>
          <p:nvPr/>
        </p:nvSpPr>
        <p:spPr>
          <a:xfrm>
            <a:off x="4572000" y="1681677"/>
            <a:ext cx="1152128" cy="433961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CR"/>
          </a:p>
        </p:txBody>
      </p:sp>
    </p:spTree>
    <p:extLst>
      <p:ext uri="{BB962C8B-B14F-4D97-AF65-F5344CB8AC3E}">
        <p14:creationId xmlns:p14="http://schemas.microsoft.com/office/powerpoint/2010/main" val="6404867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323528" y="1196752"/>
            <a:ext cx="6048672" cy="5544616"/>
          </a:xfrm>
        </p:spPr>
        <p:txBody>
          <a:bodyPr>
            <a:normAutofit lnSpcReduction="10000"/>
          </a:bodyPr>
          <a:lstStyle/>
          <a:p>
            <a:pPr algn="just"/>
            <a:r>
              <a:rPr lang="es-CR" sz="2400" dirty="0"/>
              <a:t>A partir del presente capítulo empezaremos a conocer los análisis que se realizan a la información.</a:t>
            </a:r>
          </a:p>
          <a:p>
            <a:pPr algn="just"/>
            <a:endParaRPr lang="es-CR" sz="2400" dirty="0"/>
          </a:p>
          <a:p>
            <a:pPr algn="just"/>
            <a:r>
              <a:rPr lang="es-CR" sz="2400" dirty="0"/>
              <a:t>El o los primeros temas partieron del conocimiento básico de la información (particular), para abordar las generalizaciones (general).</a:t>
            </a:r>
          </a:p>
          <a:p>
            <a:pPr algn="just"/>
            <a:endParaRPr lang="es-CR" sz="2400" dirty="0"/>
          </a:p>
          <a:p>
            <a:pPr algn="just"/>
            <a:r>
              <a:rPr lang="es-CR" sz="2400" dirty="0"/>
              <a:t>Comenzaremos por los números absolutos, relativos, indicadores, índices y la distribución de frecuencias. Sin embargo el análisis de la información utiliza más las medidas de posición, variabilidad y asociación. Esto se abordará más adelante.</a:t>
            </a:r>
          </a:p>
        </p:txBody>
      </p:sp>
      <p:sp>
        <p:nvSpPr>
          <p:cNvPr id="4" name="1 Título"/>
          <p:cNvSpPr>
            <a:spLocks noGrp="1"/>
          </p:cNvSpPr>
          <p:nvPr>
            <p:ph type="title"/>
          </p:nvPr>
        </p:nvSpPr>
        <p:spPr>
          <a:xfrm>
            <a:off x="611560" y="188640"/>
            <a:ext cx="8280920" cy="778098"/>
          </a:xfrm>
        </p:spPr>
        <p:txBody>
          <a:bodyPr>
            <a:normAutofit/>
          </a:bodyPr>
          <a:lstStyle/>
          <a:p>
            <a:pPr algn="ctr"/>
            <a:r>
              <a:rPr lang="es-CR" sz="3600" dirty="0"/>
              <a:t>Introducción</a:t>
            </a:r>
          </a:p>
        </p:txBody>
      </p:sp>
      <p:pic>
        <p:nvPicPr>
          <p:cNvPr id="1026" name="Picture 2" descr="Image result for analysis of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4149080"/>
            <a:ext cx="2110992"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119" y="1484784"/>
            <a:ext cx="1619250" cy="188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19614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1704" y="836712"/>
            <a:ext cx="6014472" cy="5806998"/>
          </a:xfrm>
        </p:spPr>
        <p:txBody>
          <a:bodyPr>
            <a:normAutofit/>
          </a:bodyPr>
          <a:lstStyle/>
          <a:p>
            <a:r>
              <a:rPr lang="es-CR" sz="2400" dirty="0"/>
              <a:t>Es la relación entre dos número positivos.</a:t>
            </a:r>
          </a:p>
          <a:p>
            <a:endParaRPr lang="es-CR" sz="2400" dirty="0"/>
          </a:p>
          <a:p>
            <a:r>
              <a:rPr lang="es-CR" sz="2400" dirty="0"/>
              <a:t>Por ejemplo, si “A” y “B” son dos número positivos, y dividimos A entre B, obtenemos la razón     .</a:t>
            </a:r>
          </a:p>
          <a:p>
            <a:endParaRPr lang="es-CR" sz="2400" dirty="0"/>
          </a:p>
          <a:p>
            <a:r>
              <a:rPr lang="es-CR" sz="2400" dirty="0"/>
              <a:t>Esto nos dice cuántas veces A es más grande que B (si el resultado es mayor a 1),  o análogamente, que cantidad de A por cada cantidad de B.</a:t>
            </a:r>
          </a:p>
          <a:p>
            <a:endParaRPr lang="es-CR" sz="2400" dirty="0"/>
          </a:p>
          <a:p>
            <a:r>
              <a:rPr lang="es-CR" sz="2400" dirty="0"/>
              <a:t>Los datos que se relacionan pueden pertenecer al mismo universo de datos o provenir de un universo distinto.</a:t>
            </a:r>
          </a:p>
          <a:p>
            <a:endParaRPr lang="es-CR" sz="2400" dirty="0"/>
          </a:p>
          <a:p>
            <a:endParaRPr lang="es-CR" sz="2400" dirty="0"/>
          </a:p>
        </p:txBody>
      </p:sp>
      <p:sp>
        <p:nvSpPr>
          <p:cNvPr id="5" name="4 Título"/>
          <p:cNvSpPr>
            <a:spLocks noGrp="1"/>
          </p:cNvSpPr>
          <p:nvPr>
            <p:ph type="title"/>
          </p:nvPr>
        </p:nvSpPr>
        <p:spPr>
          <a:xfrm>
            <a:off x="616024" y="44624"/>
            <a:ext cx="7772400" cy="836712"/>
          </a:xfrm>
        </p:spPr>
        <p:txBody>
          <a:bodyPr>
            <a:normAutofit/>
          </a:bodyPr>
          <a:lstStyle/>
          <a:p>
            <a:pPr algn="ctr"/>
            <a:r>
              <a:rPr lang="es-CR" sz="3600" dirty="0"/>
              <a:t>Razón</a:t>
            </a:r>
          </a:p>
        </p:txBody>
      </p:sp>
      <p:sp>
        <p:nvSpPr>
          <p:cNvPr id="286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867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89334" y="2401685"/>
            <a:ext cx="214314" cy="714380"/>
          </a:xfrm>
          <a:prstGeom prst="rect">
            <a:avLst/>
          </a:prstGeom>
          <a:noFill/>
        </p:spPr>
      </p:pic>
      <p:pic>
        <p:nvPicPr>
          <p:cNvPr id="19458" name="Picture 2" descr="http://www.galeriacubarte.cult.cu/documento/24barbudo-razon.jpg"/>
          <p:cNvPicPr>
            <a:picLocks noChangeAspect="1" noChangeArrowheads="1"/>
          </p:cNvPicPr>
          <p:nvPr/>
        </p:nvPicPr>
        <p:blipFill>
          <a:blip r:embed="rId3" cstate="print"/>
          <a:srcRect/>
          <a:stretch>
            <a:fillRect/>
          </a:stretch>
        </p:blipFill>
        <p:spPr bwMode="auto">
          <a:xfrm>
            <a:off x="6429388" y="1000108"/>
            <a:ext cx="2439746" cy="2286016"/>
          </a:xfrm>
          <a:prstGeom prst="rect">
            <a:avLst/>
          </a:prstGeom>
          <a:noFill/>
        </p:spPr>
      </p:pic>
      <p:pic>
        <p:nvPicPr>
          <p:cNvPr id="19460" name="Picture 4" descr="http://luisbourbaki.files.wordpress.com/2009/09/pink-floyd-the-division-bell-54888.jpg"/>
          <p:cNvPicPr>
            <a:picLocks noChangeAspect="1" noChangeArrowheads="1"/>
          </p:cNvPicPr>
          <p:nvPr/>
        </p:nvPicPr>
        <p:blipFill>
          <a:blip r:embed="rId4" cstate="print"/>
          <a:srcRect/>
          <a:stretch>
            <a:fillRect/>
          </a:stretch>
        </p:blipFill>
        <p:spPr bwMode="auto">
          <a:xfrm>
            <a:off x="6500826" y="3357562"/>
            <a:ext cx="2424142" cy="314327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500858" cy="5786478"/>
          </a:xfrm>
        </p:spPr>
        <p:txBody>
          <a:bodyPr>
            <a:normAutofit fontScale="85000" lnSpcReduction="10000"/>
          </a:bodyPr>
          <a:lstStyle/>
          <a:p>
            <a:pPr algn="just"/>
            <a:r>
              <a:rPr lang="es-CR" dirty="0"/>
              <a:t>Se puede considerar como una razón, pero con 2 características especiales:</a:t>
            </a:r>
          </a:p>
          <a:p>
            <a:pPr algn="just">
              <a:buNone/>
            </a:pPr>
            <a:endParaRPr lang="es-CR" dirty="0"/>
          </a:p>
          <a:p>
            <a:pPr algn="just">
              <a:buNone/>
            </a:pPr>
            <a:r>
              <a:rPr lang="es-CR" dirty="0"/>
              <a:t>	-Relaciona 2 números del mismo universo.</a:t>
            </a:r>
          </a:p>
          <a:p>
            <a:pPr algn="just">
              <a:buNone/>
            </a:pPr>
            <a:r>
              <a:rPr lang="es-CR" dirty="0"/>
              <a:t>	-Relaciona a una parte con el todo.  Por ejemplo, si tenemos los número A, B y C pertenecientes al mismo universo, una proporción sería: </a:t>
            </a:r>
          </a:p>
          <a:p>
            <a:pPr algn="just">
              <a:buNone/>
            </a:pPr>
            <a:endParaRPr lang="es-CR" dirty="0"/>
          </a:p>
          <a:p>
            <a:pPr algn="just">
              <a:buNone/>
            </a:pPr>
            <a:endParaRPr lang="es-CR" dirty="0"/>
          </a:p>
          <a:p>
            <a:pPr algn="just"/>
            <a:endParaRPr lang="es-CR" dirty="0"/>
          </a:p>
          <a:p>
            <a:pPr algn="just"/>
            <a:r>
              <a:rPr lang="es-CR" dirty="0"/>
              <a:t>Como puede apreciarse, “B” numerador forma parte del total de los elementos (A,B y C). La proporción nos indica qué parte o fracción del total “A+B+C”  representa B.</a:t>
            </a:r>
          </a:p>
          <a:p>
            <a:pPr algn="just"/>
            <a:endParaRPr lang="es-CR" dirty="0"/>
          </a:p>
          <a:p>
            <a:pPr algn="just"/>
            <a:r>
              <a:rPr lang="es-CR" dirty="0"/>
              <a:t>Una proporción siempre va a estar entre los valore de </a:t>
            </a:r>
          </a:p>
          <a:p>
            <a:pPr algn="just">
              <a:buNone/>
            </a:pPr>
            <a:r>
              <a:rPr lang="es-CR" dirty="0"/>
              <a:t>	 0 y 1.</a:t>
            </a:r>
          </a:p>
          <a:p>
            <a:pPr>
              <a:buNone/>
            </a:pPr>
            <a:endParaRPr lang="es-CR" dirty="0"/>
          </a:p>
          <a:p>
            <a:endParaRPr lang="es-CR" dirty="0"/>
          </a:p>
        </p:txBody>
      </p:sp>
      <p:sp>
        <p:nvSpPr>
          <p:cNvPr id="5" name="4 Título"/>
          <p:cNvSpPr>
            <a:spLocks noGrp="1"/>
          </p:cNvSpPr>
          <p:nvPr>
            <p:ph type="title"/>
          </p:nvPr>
        </p:nvSpPr>
        <p:spPr>
          <a:xfrm>
            <a:off x="428596" y="0"/>
            <a:ext cx="7772400" cy="857232"/>
          </a:xfrm>
        </p:spPr>
        <p:txBody>
          <a:bodyPr>
            <a:normAutofit/>
          </a:bodyPr>
          <a:lstStyle/>
          <a:p>
            <a:pPr algn="ctr"/>
            <a:r>
              <a:rPr lang="es-CR" sz="3600" dirty="0"/>
              <a:t>Proporción</a:t>
            </a:r>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764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37707" y="3429000"/>
            <a:ext cx="1500198" cy="851074"/>
          </a:xfrm>
          <a:prstGeom prst="rect">
            <a:avLst/>
          </a:prstGeom>
          <a:noFill/>
        </p:spPr>
      </p:pic>
      <p:pic>
        <p:nvPicPr>
          <p:cNvPr id="18434" name="Picture 2" descr="http://www.piramidedeluz.com.ar/subpaginas/espaniol/engranaje_clip_image008.jpg"/>
          <p:cNvPicPr>
            <a:picLocks noChangeAspect="1" noChangeArrowheads="1"/>
          </p:cNvPicPr>
          <p:nvPr/>
        </p:nvPicPr>
        <p:blipFill>
          <a:blip r:embed="rId3" cstate="print"/>
          <a:srcRect/>
          <a:stretch>
            <a:fillRect/>
          </a:stretch>
        </p:blipFill>
        <p:spPr bwMode="auto">
          <a:xfrm>
            <a:off x="6786578" y="857232"/>
            <a:ext cx="2169170" cy="2357454"/>
          </a:xfrm>
          <a:prstGeom prst="rect">
            <a:avLst/>
          </a:prstGeom>
          <a:noFill/>
        </p:spPr>
      </p:pic>
      <p:pic>
        <p:nvPicPr>
          <p:cNvPr id="18436" name="Picture 4" descr="http://www.desarrolloweb.com/articulos/images/usabilidad/paletacolores.gif"/>
          <p:cNvPicPr>
            <a:picLocks noChangeAspect="1" noChangeArrowheads="1"/>
          </p:cNvPicPr>
          <p:nvPr/>
        </p:nvPicPr>
        <p:blipFill>
          <a:blip r:embed="rId4" cstate="print"/>
          <a:srcRect/>
          <a:stretch>
            <a:fillRect/>
          </a:stretch>
        </p:blipFill>
        <p:spPr bwMode="auto">
          <a:xfrm>
            <a:off x="6715140" y="3429000"/>
            <a:ext cx="2214578" cy="321471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928670"/>
            <a:ext cx="7772400" cy="5429288"/>
          </a:xfrm>
        </p:spPr>
        <p:txBody>
          <a:bodyPr>
            <a:normAutofit/>
          </a:bodyPr>
          <a:lstStyle/>
          <a:p>
            <a:pPr algn="just"/>
            <a:r>
              <a:rPr lang="es-CR" sz="2400" dirty="0"/>
              <a:t>Supongamos que se desea investigar cierta población expuesta a un tratamiento para mejorar su salud. Se cuenta con un total de 2000 personas, de los cuales 1200 son mujeres y 800 son hombres. Además 700 provienen de San José, 600 de Alajuela, 400 de Heredia y 300 de Guanacaste.</a:t>
            </a:r>
          </a:p>
          <a:p>
            <a:endParaRPr lang="es-CR" sz="2400" dirty="0"/>
          </a:p>
          <a:p>
            <a:r>
              <a:rPr lang="es-CR" sz="2400" dirty="0"/>
              <a:t>Obtenga la razón de mujeres entre hombres y la proporción de personas que provienen de Alajuela.</a:t>
            </a:r>
          </a:p>
          <a:p>
            <a:pPr>
              <a:buNone/>
            </a:pPr>
            <a:r>
              <a:rPr lang="es-CR" sz="2400" dirty="0"/>
              <a:t>        	Razón  				Porcentaje</a:t>
            </a:r>
          </a:p>
        </p:txBody>
      </p:sp>
      <p:sp>
        <p:nvSpPr>
          <p:cNvPr id="4" name="1 Título"/>
          <p:cNvSpPr>
            <a:spLocks noGrp="1"/>
          </p:cNvSpPr>
          <p:nvPr>
            <p:ph type="title"/>
          </p:nvPr>
        </p:nvSpPr>
        <p:spPr>
          <a:xfrm>
            <a:off x="214282" y="0"/>
            <a:ext cx="8715436" cy="857232"/>
          </a:xfrm>
        </p:spPr>
        <p:txBody>
          <a:bodyPr>
            <a:normAutofit/>
          </a:bodyPr>
          <a:lstStyle/>
          <a:p>
            <a:pPr algn="ctr"/>
            <a:r>
              <a:rPr lang="es-CR" sz="3600" dirty="0"/>
              <a:t>Ejemplo de razón y proporción</a:t>
            </a:r>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66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66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052" name="Picture 4" descr="http://www.lacpoissonblanc.ca/wp-content/uploads/2015/03/question.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702" t="4866" r="22236" b="9495"/>
          <a:stretch/>
        </p:blipFill>
        <p:spPr bwMode="auto">
          <a:xfrm>
            <a:off x="1115616" y="4653136"/>
            <a:ext cx="1296144" cy="18794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larepublique77.fr/files/2013/10/questio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273" t="5154" r="19282" b="9664"/>
          <a:stretch/>
        </p:blipFill>
        <p:spPr bwMode="auto">
          <a:xfrm>
            <a:off x="4788024" y="4658101"/>
            <a:ext cx="1512168" cy="1879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1134" y="1214422"/>
            <a:ext cx="6159058" cy="5143536"/>
          </a:xfrm>
        </p:spPr>
        <p:txBody>
          <a:bodyPr>
            <a:normAutofit/>
          </a:bodyPr>
          <a:lstStyle/>
          <a:p>
            <a:r>
              <a:rPr lang="es-CR" sz="2400" dirty="0"/>
              <a:t>De acuerdo a los resultados anteriores, la interpretación es la siguiente.</a:t>
            </a:r>
          </a:p>
          <a:p>
            <a:pPr>
              <a:buNone/>
            </a:pPr>
            <a:endParaRPr lang="es-CR" sz="2400" dirty="0"/>
          </a:p>
          <a:p>
            <a:pPr>
              <a:buNone/>
            </a:pPr>
            <a:r>
              <a:rPr lang="es-CR" sz="2400" dirty="0"/>
              <a:t>	</a:t>
            </a:r>
            <a:r>
              <a:rPr lang="es-CR" sz="2400" u="sng" dirty="0"/>
              <a:t>Razón</a:t>
            </a:r>
            <a:r>
              <a:rPr lang="es-CR" sz="2400" dirty="0"/>
              <a:t>: se tiene un total de 3 mujeres por cada 2 hombres.</a:t>
            </a:r>
          </a:p>
          <a:p>
            <a:pPr>
              <a:buNone/>
            </a:pPr>
            <a:endParaRPr lang="es-CR" sz="2400" dirty="0"/>
          </a:p>
          <a:p>
            <a:pPr>
              <a:buNone/>
            </a:pPr>
            <a:r>
              <a:rPr lang="es-CR" sz="2400" dirty="0"/>
              <a:t>	</a:t>
            </a:r>
            <a:r>
              <a:rPr lang="es-CR" sz="2400" u="sng" dirty="0"/>
              <a:t>Proporción</a:t>
            </a:r>
            <a:r>
              <a:rPr lang="es-CR" sz="2400" dirty="0"/>
              <a:t>: 0.3  o el 30% de las personas provienen de Alajuela.</a:t>
            </a:r>
          </a:p>
          <a:p>
            <a:pPr>
              <a:buNone/>
            </a:pPr>
            <a:endParaRPr lang="es-CR" sz="2400" dirty="0"/>
          </a:p>
          <a:p>
            <a:pPr>
              <a:buNone/>
            </a:pPr>
            <a:r>
              <a:rPr lang="es-CR" sz="2400" dirty="0"/>
              <a:t>	</a:t>
            </a:r>
            <a:r>
              <a:rPr lang="es-CR" sz="2400" b="1" dirty="0"/>
              <a:t>Nota: </a:t>
            </a:r>
            <a:r>
              <a:rPr lang="es-CR" sz="2400" dirty="0"/>
              <a:t>para obtener un </a:t>
            </a:r>
            <a:r>
              <a:rPr lang="es-CR" sz="2400" b="1" i="1" dirty="0"/>
              <a:t>porcentaje</a:t>
            </a:r>
            <a:r>
              <a:rPr lang="es-CR" sz="2400" dirty="0"/>
              <a:t>, lo que hacemos es multiplicar el resultado de la proporción por 100, y así obtenemos el </a:t>
            </a:r>
            <a:r>
              <a:rPr lang="es-CR" sz="2400" b="1" i="1" dirty="0"/>
              <a:t>porcentaje</a:t>
            </a:r>
            <a:r>
              <a:rPr lang="es-CR" sz="2400" dirty="0"/>
              <a:t>.</a:t>
            </a:r>
          </a:p>
        </p:txBody>
      </p:sp>
      <p:sp>
        <p:nvSpPr>
          <p:cNvPr id="4" name="1 Título"/>
          <p:cNvSpPr>
            <a:spLocks noGrp="1"/>
          </p:cNvSpPr>
          <p:nvPr>
            <p:ph type="title"/>
          </p:nvPr>
        </p:nvSpPr>
        <p:spPr>
          <a:xfrm>
            <a:off x="0" y="0"/>
            <a:ext cx="9144000" cy="857232"/>
          </a:xfrm>
        </p:spPr>
        <p:txBody>
          <a:bodyPr>
            <a:normAutofit fontScale="90000"/>
          </a:bodyPr>
          <a:lstStyle/>
          <a:p>
            <a:pPr algn="ctr"/>
            <a:r>
              <a:rPr lang="es-CR" dirty="0"/>
              <a:t>Ejemplo de razón y proporción: interpretación</a:t>
            </a:r>
          </a:p>
        </p:txBody>
      </p:sp>
      <p:pic>
        <p:nvPicPr>
          <p:cNvPr id="5122" name="Picture 2" descr="http://www.tradonline.fr/wp-content/uploads/2014/05/interpretation-chuchotage-tradonline-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898" y="1412776"/>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mtgcoaching.co.uk/wp-content/uploads/2015/02/interpretation-service-250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508" y="4293096"/>
            <a:ext cx="1800200" cy="18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1000108"/>
            <a:ext cx="6143668" cy="5669252"/>
          </a:xfrm>
        </p:spPr>
        <p:txBody>
          <a:bodyPr>
            <a:normAutofit fontScale="92500"/>
          </a:bodyPr>
          <a:lstStyle/>
          <a:p>
            <a:pPr algn="just"/>
            <a:r>
              <a:rPr lang="es-CR" dirty="0"/>
              <a:t>Se suele utilizar más el porcentaje que la proporción (uso corriente en la interpretación).</a:t>
            </a:r>
          </a:p>
          <a:p>
            <a:pPr algn="just"/>
            <a:endParaRPr lang="es-CR" dirty="0"/>
          </a:p>
          <a:p>
            <a:pPr algn="just"/>
            <a:r>
              <a:rPr lang="es-CR" dirty="0"/>
              <a:t>De igual forma, es mejor usar el FA para las razones, ya que la mayoría de veces hablamos de muchos datos, y estos deben ser enteros.</a:t>
            </a:r>
          </a:p>
          <a:p>
            <a:pPr algn="just"/>
            <a:endParaRPr lang="es-CR" dirty="0"/>
          </a:p>
          <a:p>
            <a:pPr algn="just"/>
            <a:r>
              <a:rPr lang="es-CR" dirty="0"/>
              <a:t>Cuando el valor de la razón o la proporción es muy pequeño, se suele utilizar factores de expansión de 1000 (más común) y hasta 10  000 o más.</a:t>
            </a:r>
          </a:p>
          <a:p>
            <a:pPr algn="just"/>
            <a:endParaRPr lang="es-CR" dirty="0"/>
          </a:p>
          <a:p>
            <a:pPr algn="just"/>
            <a:r>
              <a:rPr lang="es-CR" dirty="0"/>
              <a:t>Los FA grandes se utilizan mucho en las tasas o en pequeñas proporciones</a:t>
            </a:r>
          </a:p>
          <a:p>
            <a:pPr>
              <a:buNone/>
            </a:pPr>
            <a:endParaRPr lang="es-CR" dirty="0">
              <a:latin typeface="Baskerville Old Face" pitchFamily="18" charset="0"/>
            </a:endParaRPr>
          </a:p>
        </p:txBody>
      </p:sp>
      <p:sp>
        <p:nvSpPr>
          <p:cNvPr id="4" name="1 Título"/>
          <p:cNvSpPr>
            <a:spLocks noGrp="1"/>
          </p:cNvSpPr>
          <p:nvPr>
            <p:ph type="title"/>
          </p:nvPr>
        </p:nvSpPr>
        <p:spPr>
          <a:xfrm>
            <a:off x="514376" y="0"/>
            <a:ext cx="8129590" cy="857232"/>
          </a:xfrm>
        </p:spPr>
        <p:txBody>
          <a:bodyPr>
            <a:normAutofit/>
          </a:bodyPr>
          <a:lstStyle/>
          <a:p>
            <a:pPr algn="ctr"/>
            <a:r>
              <a:rPr lang="es-CR" sz="3600" dirty="0"/>
              <a:t>Factor de ampliación</a:t>
            </a:r>
          </a:p>
        </p:txBody>
      </p:sp>
      <p:pic>
        <p:nvPicPr>
          <p:cNvPr id="14338" name="Picture 2" descr="http://www.mapedsilco.com/images/Productos2008/039300negro.png"/>
          <p:cNvPicPr>
            <a:picLocks noChangeAspect="1" noChangeArrowheads="1"/>
          </p:cNvPicPr>
          <p:nvPr/>
        </p:nvPicPr>
        <p:blipFill>
          <a:blip r:embed="rId2" cstate="print"/>
          <a:srcRect/>
          <a:stretch>
            <a:fillRect/>
          </a:stretch>
        </p:blipFill>
        <p:spPr bwMode="auto">
          <a:xfrm>
            <a:off x="6003743" y="1628800"/>
            <a:ext cx="3143240" cy="511492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14376" y="0"/>
            <a:ext cx="8129590" cy="764704"/>
          </a:xfrm>
        </p:spPr>
        <p:txBody>
          <a:bodyPr>
            <a:normAutofit/>
          </a:bodyPr>
          <a:lstStyle/>
          <a:p>
            <a:pPr algn="ctr"/>
            <a:r>
              <a:rPr lang="es-CR" sz="3600" dirty="0"/>
              <a:t>Factor de ampliación</a:t>
            </a:r>
          </a:p>
        </p:txBody>
      </p:sp>
      <p:sp>
        <p:nvSpPr>
          <p:cNvPr id="3" name="2 Marcador de contenido"/>
          <p:cNvSpPr>
            <a:spLocks noGrp="1"/>
          </p:cNvSpPr>
          <p:nvPr>
            <p:ph sz="quarter" idx="1"/>
          </p:nvPr>
        </p:nvSpPr>
        <p:spPr>
          <a:xfrm>
            <a:off x="357158" y="908720"/>
            <a:ext cx="6159058" cy="5592114"/>
          </a:xfrm>
        </p:spPr>
        <p:txBody>
          <a:bodyPr>
            <a:normAutofit fontScale="92500"/>
          </a:bodyPr>
          <a:lstStyle/>
          <a:p>
            <a:r>
              <a:rPr lang="es-CR" dirty="0"/>
              <a:t>En nuestro caso, aunque los resultados obtenidos no son incómodos de interpretar, de igual forma se puede usar un “factor de ampliación”, que se logra multiplicando el resultado por 100</a:t>
            </a:r>
          </a:p>
          <a:p>
            <a:endParaRPr lang="es-CR" dirty="0"/>
          </a:p>
          <a:p>
            <a:r>
              <a:rPr lang="es-CR" dirty="0"/>
              <a:t>Para nuestros ejemplos:</a:t>
            </a:r>
          </a:p>
          <a:p>
            <a:endParaRPr lang="es-CR" dirty="0"/>
          </a:p>
          <a:p>
            <a:endParaRPr lang="es-CR" dirty="0"/>
          </a:p>
          <a:p>
            <a:pPr marL="0" indent="0">
              <a:buNone/>
            </a:pPr>
            <a:endParaRPr lang="es-CR" dirty="0"/>
          </a:p>
          <a:p>
            <a:pPr marL="0" indent="0">
              <a:buNone/>
            </a:pPr>
            <a:endParaRPr lang="es-CR" dirty="0"/>
          </a:p>
          <a:p>
            <a:pPr>
              <a:buNone/>
            </a:pPr>
            <a:r>
              <a:rPr lang="es-CR" u="sng" dirty="0"/>
              <a:t>Razón</a:t>
            </a:r>
            <a:r>
              <a:rPr lang="es-CR" dirty="0"/>
              <a:t>: hay 300 hombres por cada 200 mujeres.</a:t>
            </a:r>
          </a:p>
          <a:p>
            <a:pPr>
              <a:buNone/>
            </a:pPr>
            <a:endParaRPr lang="es-CR" dirty="0"/>
          </a:p>
          <a:p>
            <a:pPr>
              <a:buNone/>
            </a:pPr>
            <a:r>
              <a:rPr lang="es-CR" u="sng" dirty="0"/>
              <a:t>Porcentaje</a:t>
            </a:r>
            <a:r>
              <a:rPr lang="es-CR" dirty="0"/>
              <a:t>: el 30% de los paciente son de Alajuela.</a:t>
            </a:r>
          </a:p>
        </p:txBody>
      </p:sp>
      <p:sp>
        <p:nvSpPr>
          <p:cNvPr id="24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45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sp>
        <p:nvSpPr>
          <p:cNvPr id="2458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mc:AlternateContent xmlns:mc="http://schemas.openxmlformats.org/markup-compatibility/2006" xmlns:a14="http://schemas.microsoft.com/office/drawing/2010/main">
        <mc:Choice Requires="a14">
          <p:sp>
            <p:nvSpPr>
              <p:cNvPr id="4" name="Rectángulo 3"/>
              <p:cNvSpPr/>
              <p:nvPr/>
            </p:nvSpPr>
            <p:spPr>
              <a:xfrm>
                <a:off x="377184" y="4149080"/>
                <a:ext cx="5333100" cy="612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𝑃𝑜𝑟𝑐𝑒𝑛𝑡𝑎𝑗𝑒</m:t>
                      </m:r>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600</m:t>
                          </m:r>
                        </m:num>
                        <m:den>
                          <m:r>
                            <a:rPr lang="es-ES" i="0">
                              <a:latin typeface="Cambria Math" panose="02040503050406030204" pitchFamily="18" charset="0"/>
                            </a:rPr>
                            <m:t>1200</m:t>
                          </m:r>
                        </m:den>
                      </m:f>
                      <m:r>
                        <a:rPr lang="es-ES" i="0">
                          <a:latin typeface="Cambria Math" panose="02040503050406030204" pitchFamily="18" charset="0"/>
                        </a:rPr>
                        <m:t>= 0.3 →0.3∗100=30%</m:t>
                      </m:r>
                    </m:oMath>
                  </m:oMathPara>
                </a14:m>
                <a:endParaRPr lang="es-ES" dirty="0"/>
              </a:p>
            </p:txBody>
          </p:sp>
        </mc:Choice>
        <mc:Fallback xmlns="">
          <p:sp>
            <p:nvSpPr>
              <p:cNvPr id="4" name="Rectángulo 3"/>
              <p:cNvSpPr>
                <a:spLocks noRot="1" noChangeAspect="1" noMove="1" noResize="1" noEditPoints="1" noAdjustHandles="1" noChangeArrowheads="1" noChangeShapeType="1" noTextEdit="1"/>
              </p:cNvSpPr>
              <p:nvPr/>
            </p:nvSpPr>
            <p:spPr>
              <a:xfrm>
                <a:off x="377184" y="4149080"/>
                <a:ext cx="5333100" cy="612732"/>
              </a:xfrm>
              <a:prstGeom prst="rect">
                <a:avLst/>
              </a:prstGeom>
              <a:blipFill rotWithShape="0">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1013003" y="3464340"/>
                <a:ext cx="3566168"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𝑅𝑎𝑧</m:t>
                      </m:r>
                      <m:r>
                        <a:rPr lang="es-ES" i="0">
                          <a:latin typeface="Cambria Math" panose="02040503050406030204" pitchFamily="18" charset="0"/>
                        </a:rPr>
                        <m:t>ó</m:t>
                      </m:r>
                      <m:r>
                        <a:rPr lang="es-ES" i="1">
                          <a:latin typeface="Cambria Math" panose="02040503050406030204" pitchFamily="18" charset="0"/>
                        </a:rPr>
                        <m:t>𝑛</m:t>
                      </m:r>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1200</m:t>
                          </m:r>
                        </m:num>
                        <m:den>
                          <m:r>
                            <a:rPr lang="es-ES" i="0">
                              <a:latin typeface="Cambria Math" panose="02040503050406030204" pitchFamily="18" charset="0"/>
                            </a:rPr>
                            <m:t>800</m:t>
                          </m:r>
                        </m:den>
                      </m:f>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3</m:t>
                          </m:r>
                        </m:num>
                        <m:den>
                          <m:r>
                            <a:rPr lang="es-ES" i="0">
                              <a:latin typeface="Cambria Math" panose="02040503050406030204" pitchFamily="18" charset="0"/>
                            </a:rPr>
                            <m:t>2</m:t>
                          </m:r>
                        </m:den>
                      </m:f>
                      <m:r>
                        <a:rPr lang="es-ES" i="0">
                          <a:latin typeface="Cambria Math" panose="02040503050406030204" pitchFamily="18" charset="0"/>
                        </a:rPr>
                        <m:t>∗ </m:t>
                      </m:r>
                      <m:f>
                        <m:fPr>
                          <m:ctrlPr>
                            <a:rPr lang="es-ES" i="1">
                              <a:latin typeface="Cambria Math" panose="02040503050406030204" pitchFamily="18" charset="0"/>
                            </a:rPr>
                          </m:ctrlPr>
                        </m:fPr>
                        <m:num>
                          <m:r>
                            <a:rPr lang="es-ES" i="0">
                              <a:latin typeface="Cambria Math" panose="02040503050406030204" pitchFamily="18" charset="0"/>
                            </a:rPr>
                            <m:t>100</m:t>
                          </m:r>
                        </m:num>
                        <m:den>
                          <m:r>
                            <a:rPr lang="es-ES" i="0">
                              <a:latin typeface="Cambria Math" panose="02040503050406030204" pitchFamily="18" charset="0"/>
                            </a:rPr>
                            <m:t>100</m:t>
                          </m:r>
                        </m:den>
                      </m:f>
                      <m:r>
                        <a:rPr lang="es-ES" i="0">
                          <a:latin typeface="Cambria Math" panose="02040503050406030204" pitchFamily="18" charset="0"/>
                        </a:rPr>
                        <m:t>=</m:t>
                      </m:r>
                      <m:f>
                        <m:fPr>
                          <m:ctrlPr>
                            <a:rPr lang="es-ES" i="1">
                              <a:latin typeface="Cambria Math" panose="02040503050406030204" pitchFamily="18" charset="0"/>
                            </a:rPr>
                          </m:ctrlPr>
                        </m:fPr>
                        <m:num>
                          <m:r>
                            <a:rPr lang="es-ES" i="0">
                              <a:latin typeface="Cambria Math" panose="02040503050406030204" pitchFamily="18" charset="0"/>
                            </a:rPr>
                            <m:t>300</m:t>
                          </m:r>
                        </m:num>
                        <m:den>
                          <m:r>
                            <a:rPr lang="es-ES" i="0">
                              <a:latin typeface="Cambria Math" panose="02040503050406030204" pitchFamily="18" charset="0"/>
                            </a:rPr>
                            <m:t>200</m:t>
                          </m:r>
                        </m:den>
                      </m:f>
                    </m:oMath>
                  </m:oMathPara>
                </a14:m>
                <a:endParaRPr lang="es-ES" dirty="0"/>
              </a:p>
            </p:txBody>
          </p:sp>
        </mc:Choice>
        <mc:Fallback xmlns="">
          <p:sp>
            <p:nvSpPr>
              <p:cNvPr id="5" name="Rectángulo 4"/>
              <p:cNvSpPr>
                <a:spLocks noRot="1" noChangeAspect="1" noMove="1" noResize="1" noEditPoints="1" noAdjustHandles="1" noChangeArrowheads="1" noChangeShapeType="1" noTextEdit="1"/>
              </p:cNvSpPr>
              <p:nvPr/>
            </p:nvSpPr>
            <p:spPr>
              <a:xfrm>
                <a:off x="1013003" y="3464340"/>
                <a:ext cx="3566168" cy="612732"/>
              </a:xfrm>
              <a:prstGeom prst="rect">
                <a:avLst/>
              </a:prstGeom>
              <a:blipFill rotWithShape="0">
                <a:blip r:embed="rId3"/>
                <a:stretch>
                  <a:fillRect/>
                </a:stretch>
              </a:blipFill>
            </p:spPr>
            <p:txBody>
              <a:bodyPr/>
              <a:lstStyle/>
              <a:p>
                <a:r>
                  <a:rPr lang="es-ES">
                    <a:noFill/>
                  </a:rPr>
                  <a:t> </a:t>
                </a:r>
              </a:p>
            </p:txBody>
          </p:sp>
        </mc:Fallback>
      </mc:AlternateContent>
      <p:pic>
        <p:nvPicPr>
          <p:cNvPr id="3074" name="Picture 2" descr="http://www.mervir.es/44-92-large/ampliacion-transferencia-200gb-mensual-pago-anual.jpg"/>
          <p:cNvPicPr>
            <a:picLocks noChangeAspect="1" noChangeArrowheads="1"/>
          </p:cNvPicPr>
          <p:nvPr/>
        </p:nvPicPr>
        <p:blipFill rotWithShape="1">
          <a:blip r:embed="rId4">
            <a:extLst>
              <a:ext uri="{28A0092B-C50C-407E-A947-70E740481C1C}">
                <a14:useLocalDpi xmlns:a14="http://schemas.microsoft.com/office/drawing/2010/main" val="0"/>
              </a:ext>
            </a:extLst>
          </a:blip>
          <a:srcRect l="9109" t="7734" r="8917" b="5953"/>
          <a:stretch/>
        </p:blipFill>
        <p:spPr bwMode="auto">
          <a:xfrm>
            <a:off x="6660232" y="1124744"/>
            <a:ext cx="2234731" cy="1800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umhs.edu.pk/images/result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6129" y="3464340"/>
            <a:ext cx="2455999" cy="2887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E6FDAB-8F11-412D-ADF3-DF606859BD20}"/>
              </a:ext>
            </a:extLst>
          </p:cNvPr>
          <p:cNvSpPr>
            <a:spLocks noGrp="1"/>
          </p:cNvSpPr>
          <p:nvPr>
            <p:ph type="title"/>
          </p:nvPr>
        </p:nvSpPr>
        <p:spPr>
          <a:xfrm>
            <a:off x="107504" y="116632"/>
            <a:ext cx="8928992" cy="721568"/>
          </a:xfrm>
        </p:spPr>
        <p:txBody>
          <a:bodyPr>
            <a:normAutofit fontScale="90000"/>
          </a:bodyPr>
          <a:lstStyle/>
          <a:p>
            <a:pPr algn="ctr"/>
            <a:r>
              <a:rPr lang="es-CR" dirty="0"/>
              <a:t>Un uso específico de la razón – COVID-19</a:t>
            </a:r>
            <a:endParaRPr lang="en-US" dirty="0"/>
          </a:p>
        </p:txBody>
      </p:sp>
      <p:sp>
        <p:nvSpPr>
          <p:cNvPr id="3" name="Marcador de contenido 2">
            <a:extLst>
              <a:ext uri="{FF2B5EF4-FFF2-40B4-BE49-F238E27FC236}">
                <a16:creationId xmlns:a16="http://schemas.microsoft.com/office/drawing/2014/main" id="{CB330CC1-C8C7-4F09-84C7-58F164AABCD8}"/>
              </a:ext>
            </a:extLst>
          </p:cNvPr>
          <p:cNvSpPr>
            <a:spLocks noGrp="1"/>
          </p:cNvSpPr>
          <p:nvPr>
            <p:ph sz="quarter" idx="1"/>
          </p:nvPr>
        </p:nvSpPr>
        <p:spPr/>
        <p:txBody>
          <a:bodyPr/>
          <a:lstStyle/>
          <a:p>
            <a:endParaRPr lang="en-US" dirty="0"/>
          </a:p>
        </p:txBody>
      </p:sp>
      <p:pic>
        <p:nvPicPr>
          <p:cNvPr id="4" name="Imagen 3">
            <a:extLst>
              <a:ext uri="{FF2B5EF4-FFF2-40B4-BE49-F238E27FC236}">
                <a16:creationId xmlns:a16="http://schemas.microsoft.com/office/drawing/2014/main" id="{FB0CA9F0-6FAC-4D4C-BF05-232125F9A196}"/>
              </a:ext>
            </a:extLst>
          </p:cNvPr>
          <p:cNvPicPr>
            <a:picLocks noChangeAspect="1"/>
          </p:cNvPicPr>
          <p:nvPr/>
        </p:nvPicPr>
        <p:blipFill>
          <a:blip r:embed="rId2"/>
          <a:stretch>
            <a:fillRect/>
          </a:stretch>
        </p:blipFill>
        <p:spPr>
          <a:xfrm>
            <a:off x="0" y="980728"/>
            <a:ext cx="9144000" cy="5877272"/>
          </a:xfrm>
          <a:prstGeom prst="rect">
            <a:avLst/>
          </a:prstGeom>
        </p:spPr>
      </p:pic>
    </p:spTree>
    <p:extLst>
      <p:ext uri="{BB962C8B-B14F-4D97-AF65-F5344CB8AC3E}">
        <p14:creationId xmlns:p14="http://schemas.microsoft.com/office/powerpoint/2010/main" val="245117439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211B257-13F0-4EB4-BEE2-B1F92A1F1C36}"/>
              </a:ext>
            </a:extLst>
          </p:cNvPr>
          <p:cNvSpPr>
            <a:spLocks noGrp="1"/>
          </p:cNvSpPr>
          <p:nvPr>
            <p:ph type="title"/>
          </p:nvPr>
        </p:nvSpPr>
        <p:spPr>
          <a:xfrm>
            <a:off x="107504" y="116632"/>
            <a:ext cx="8928992" cy="721568"/>
          </a:xfrm>
        </p:spPr>
        <p:txBody>
          <a:bodyPr>
            <a:normAutofit fontScale="90000"/>
          </a:bodyPr>
          <a:lstStyle/>
          <a:p>
            <a:pPr algn="ctr"/>
            <a:r>
              <a:rPr lang="es-CR" dirty="0"/>
              <a:t>Un uso específico de la razón – COVID-19</a:t>
            </a:r>
            <a:endParaRPr lang="en-US" dirty="0"/>
          </a:p>
        </p:txBody>
      </p:sp>
      <p:pic>
        <p:nvPicPr>
          <p:cNvPr id="5" name="Imagen 4">
            <a:extLst>
              <a:ext uri="{FF2B5EF4-FFF2-40B4-BE49-F238E27FC236}">
                <a16:creationId xmlns:a16="http://schemas.microsoft.com/office/drawing/2014/main" id="{CE8A1915-8143-4EEA-BA14-BE764B5B0AEF}"/>
              </a:ext>
            </a:extLst>
          </p:cNvPr>
          <p:cNvPicPr>
            <a:picLocks noChangeAspect="1"/>
          </p:cNvPicPr>
          <p:nvPr/>
        </p:nvPicPr>
        <p:blipFill>
          <a:blip r:embed="rId2"/>
          <a:stretch>
            <a:fillRect/>
          </a:stretch>
        </p:blipFill>
        <p:spPr>
          <a:xfrm>
            <a:off x="0" y="836712"/>
            <a:ext cx="9144000" cy="6021288"/>
          </a:xfrm>
          <a:prstGeom prst="rect">
            <a:avLst/>
          </a:prstGeom>
        </p:spPr>
      </p:pic>
    </p:spTree>
    <p:extLst>
      <p:ext uri="{BB962C8B-B14F-4D97-AF65-F5344CB8AC3E}">
        <p14:creationId xmlns:p14="http://schemas.microsoft.com/office/powerpoint/2010/main" val="340408702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16"/>
            <a:ext cx="7772400" cy="857248"/>
          </a:xfrm>
        </p:spPr>
        <p:txBody>
          <a:bodyPr>
            <a:normAutofit/>
          </a:bodyPr>
          <a:lstStyle/>
          <a:p>
            <a:pPr algn="ctr"/>
            <a:r>
              <a:rPr lang="es-CR" sz="3600" dirty="0"/>
              <a:t>Tasas</a:t>
            </a:r>
          </a:p>
        </p:txBody>
      </p:sp>
      <p:sp>
        <p:nvSpPr>
          <p:cNvPr id="3" name="2 Marcador de contenido"/>
          <p:cNvSpPr>
            <a:spLocks noGrp="1"/>
          </p:cNvSpPr>
          <p:nvPr>
            <p:ph sz="quarter" idx="1"/>
          </p:nvPr>
        </p:nvSpPr>
        <p:spPr>
          <a:xfrm>
            <a:off x="179512" y="928670"/>
            <a:ext cx="5184576" cy="5572164"/>
          </a:xfrm>
        </p:spPr>
        <p:txBody>
          <a:bodyPr>
            <a:normAutofit fontScale="92500" lnSpcReduction="10000"/>
          </a:bodyPr>
          <a:lstStyle/>
          <a:p>
            <a:r>
              <a:rPr lang="es-CR" sz="2400" dirty="0"/>
              <a:t>El término de </a:t>
            </a:r>
            <a:r>
              <a:rPr lang="es-CR" sz="2400" b="1" i="1" dirty="0"/>
              <a:t>tasa</a:t>
            </a:r>
            <a:r>
              <a:rPr lang="es-CR" sz="2400" dirty="0"/>
              <a:t> se confunde con muchos otros números relativos .</a:t>
            </a:r>
          </a:p>
          <a:p>
            <a:endParaRPr lang="es-CR" sz="2400" dirty="0"/>
          </a:p>
          <a:p>
            <a:r>
              <a:rPr lang="es-CR" sz="2400" dirty="0"/>
              <a:t>Por ejemplo, se suele hablar de tasa de alfabetismo, cuando en realidad se le debe atribuir a porcentaje de alfabetismo.</a:t>
            </a:r>
          </a:p>
          <a:p>
            <a:endParaRPr lang="es-CR" sz="2400" dirty="0"/>
          </a:p>
          <a:p>
            <a:r>
              <a:rPr lang="es-CR" sz="2400" dirty="0"/>
              <a:t>La tasa se puede definir como:</a:t>
            </a:r>
          </a:p>
          <a:p>
            <a:endParaRPr lang="es-CR" sz="2400" dirty="0"/>
          </a:p>
          <a:p>
            <a:pPr>
              <a:buNone/>
            </a:pPr>
            <a:r>
              <a:rPr lang="es-CR" sz="2400" dirty="0"/>
              <a:t>	“</a:t>
            </a:r>
            <a:r>
              <a:rPr lang="es-CR" sz="2400" b="1" i="1" dirty="0"/>
              <a:t>Es la consideración de un período de referencia, o de observación, para un hecho demográfico. Las tasas indican la frecuencia relativa de un fenómeno en un período dado, generalmente un año</a:t>
            </a:r>
            <a:r>
              <a:rPr lang="es-CR" sz="2400" dirty="0"/>
              <a:t>”. </a:t>
            </a:r>
          </a:p>
          <a:p>
            <a:pPr>
              <a:buNone/>
            </a:pPr>
            <a:endParaRPr lang="es-CR" sz="2400" dirty="0"/>
          </a:p>
          <a:p>
            <a:pPr>
              <a:buNone/>
            </a:pPr>
            <a:r>
              <a:rPr lang="es-CR" sz="2400" dirty="0"/>
              <a:t>Gómez, M.</a:t>
            </a:r>
          </a:p>
        </p:txBody>
      </p:sp>
      <p:pic>
        <p:nvPicPr>
          <p:cNvPr id="13314" name="Picture 2" descr="http://www.dipucadiz.es/opencms/export/sites/default/dipucadiz/multimedia/galeriaImagenes/population.jpg"/>
          <p:cNvPicPr>
            <a:picLocks noChangeAspect="1" noChangeArrowheads="1"/>
          </p:cNvPicPr>
          <p:nvPr/>
        </p:nvPicPr>
        <p:blipFill>
          <a:blip r:embed="rId3" cstate="print"/>
          <a:srcRect/>
          <a:stretch>
            <a:fillRect/>
          </a:stretch>
        </p:blipFill>
        <p:spPr bwMode="auto">
          <a:xfrm>
            <a:off x="6143636" y="3929066"/>
            <a:ext cx="2643206" cy="2357454"/>
          </a:xfrm>
          <a:prstGeom prst="rect">
            <a:avLst/>
          </a:prstGeom>
          <a:noFill/>
        </p:spPr>
      </p:pic>
      <p:pic>
        <p:nvPicPr>
          <p:cNvPr id="13316" name="Picture 4" descr="http://www.ocompras.com/images/2007/09/mug-mr-taza.jpg"/>
          <p:cNvPicPr>
            <a:picLocks noChangeAspect="1" noChangeArrowheads="1"/>
          </p:cNvPicPr>
          <p:nvPr/>
        </p:nvPicPr>
        <p:blipFill>
          <a:blip r:embed="rId4" cstate="print"/>
          <a:srcRect/>
          <a:stretch>
            <a:fillRect/>
          </a:stretch>
        </p:blipFill>
        <p:spPr bwMode="auto">
          <a:xfrm>
            <a:off x="6000760" y="785794"/>
            <a:ext cx="3000021" cy="300039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85720" y="857232"/>
            <a:ext cx="7429552" cy="5643602"/>
          </a:xfrm>
        </p:spPr>
        <p:txBody>
          <a:bodyPr/>
          <a:lstStyle/>
          <a:p>
            <a:r>
              <a:rPr lang="es-CR" dirty="0"/>
              <a:t>Un ejemplo: la tasa de natalidad.</a:t>
            </a:r>
          </a:p>
          <a:p>
            <a:endParaRPr lang="es-CR" dirty="0"/>
          </a:p>
          <a:p>
            <a:endParaRPr lang="es-CR" dirty="0"/>
          </a:p>
          <a:p>
            <a:r>
              <a:rPr lang="es-CR" dirty="0"/>
              <a:t>Para este ejemplo, la tasa indica cuántos nacimientos, por cada 1000 habitantes, se produjeron durante el natural considerado (Z), en </a:t>
            </a:r>
            <a:r>
              <a:rPr lang="es-CR" b="1" i="1" dirty="0"/>
              <a:t>un cierta área</a:t>
            </a:r>
            <a:r>
              <a:rPr lang="es-CR" dirty="0"/>
              <a:t>.</a:t>
            </a:r>
          </a:p>
          <a:p>
            <a:endParaRPr lang="es-CR" dirty="0"/>
          </a:p>
          <a:p>
            <a:r>
              <a:rPr lang="es-CR" dirty="0"/>
              <a:t>Así, por ejemplo, en el 2015 ocurrieron un total de 89965 nacimientos vivos en CR, y la población total para ese año fue de 4 017 986.</a:t>
            </a:r>
          </a:p>
          <a:p>
            <a:endParaRPr lang="es-CR" dirty="0"/>
          </a:p>
          <a:p>
            <a:r>
              <a:rPr lang="es-CR" dirty="0"/>
              <a:t>Con esto se puede calcular la tasa bruta de natalidad.</a:t>
            </a:r>
          </a:p>
          <a:p>
            <a:endParaRPr lang="es-CR" dirty="0"/>
          </a:p>
          <a:p>
            <a:endParaRPr lang="es-CR" dirty="0"/>
          </a:p>
          <a:p>
            <a:endParaRPr lang="es-CR" dirty="0"/>
          </a:p>
          <a:p>
            <a:pPr>
              <a:buNone/>
            </a:pPr>
            <a:endParaRPr lang="es-CR" dirty="0"/>
          </a:p>
        </p:txBody>
      </p:sp>
      <p:sp>
        <p:nvSpPr>
          <p:cNvPr id="4" name="1 Título"/>
          <p:cNvSpPr>
            <a:spLocks noGrp="1"/>
          </p:cNvSpPr>
          <p:nvPr>
            <p:ph type="title"/>
          </p:nvPr>
        </p:nvSpPr>
        <p:spPr>
          <a:xfrm>
            <a:off x="928662" y="116632"/>
            <a:ext cx="7772400" cy="720080"/>
          </a:xfrm>
        </p:spPr>
        <p:txBody>
          <a:bodyPr>
            <a:normAutofit/>
          </a:bodyPr>
          <a:lstStyle/>
          <a:p>
            <a:pPr algn="ctr"/>
            <a:r>
              <a:rPr lang="es-CR" sz="3600" dirty="0"/>
              <a:t>Tasas</a:t>
            </a:r>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2150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4336" y="1500174"/>
            <a:ext cx="8455328" cy="571504"/>
          </a:xfrm>
          <a:prstGeom prst="rect">
            <a:avLst/>
          </a:prstGeom>
          <a:noFill/>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260648"/>
            <a:ext cx="7772400" cy="778098"/>
          </a:xfrm>
        </p:spPr>
        <p:txBody>
          <a:bodyPr>
            <a:normAutofit/>
          </a:bodyPr>
          <a:lstStyle/>
          <a:p>
            <a:pPr algn="ctr"/>
            <a:r>
              <a:rPr lang="es-CR" sz="3600" dirty="0"/>
              <a:t>Introducción</a:t>
            </a:r>
          </a:p>
        </p:txBody>
      </p:sp>
      <p:sp>
        <p:nvSpPr>
          <p:cNvPr id="3" name="2 Marcador de contenido"/>
          <p:cNvSpPr>
            <a:spLocks noGrp="1"/>
          </p:cNvSpPr>
          <p:nvPr>
            <p:ph sz="quarter" idx="1"/>
          </p:nvPr>
        </p:nvSpPr>
        <p:spPr>
          <a:xfrm>
            <a:off x="323528" y="1268760"/>
            <a:ext cx="5976664" cy="5256584"/>
          </a:xfrm>
        </p:spPr>
        <p:txBody>
          <a:bodyPr>
            <a:normAutofit fontScale="92500"/>
          </a:bodyPr>
          <a:lstStyle/>
          <a:p>
            <a:pPr algn="just"/>
            <a:r>
              <a:rPr lang="es-CR" sz="2400" dirty="0"/>
              <a:t>En el análisis de la información, es importante resumir de forma efectiva y rápida la gran cantidad de datos.</a:t>
            </a:r>
          </a:p>
          <a:p>
            <a:pPr algn="just"/>
            <a:endParaRPr lang="es-CR" sz="2400" dirty="0"/>
          </a:p>
          <a:p>
            <a:pPr algn="just"/>
            <a:r>
              <a:rPr lang="es-CR" sz="2400" dirty="0"/>
              <a:t>Los número absolutos, relativos, indicadores, índices y la distribución de frecuencias son dos métodos que permiten alcanzar lo anterior.</a:t>
            </a:r>
          </a:p>
          <a:p>
            <a:pPr algn="just"/>
            <a:endParaRPr lang="es-CR" sz="2400" dirty="0"/>
          </a:p>
          <a:p>
            <a:pPr algn="just"/>
            <a:r>
              <a:rPr lang="es-CR" sz="2400" dirty="0"/>
              <a:t>Los números relativos se pueden entender como fórmulas matemáticas para resumir la información.</a:t>
            </a:r>
          </a:p>
          <a:p>
            <a:pPr algn="just"/>
            <a:endParaRPr lang="es-CR" sz="2400" dirty="0"/>
          </a:p>
          <a:p>
            <a:pPr algn="just"/>
            <a:r>
              <a:rPr lang="es-CR" sz="2400" dirty="0"/>
              <a:t>La distribución de frecuencias son representaciones gráficas de una variable también para resumir la información. </a:t>
            </a:r>
          </a:p>
        </p:txBody>
      </p:sp>
      <p:pic>
        <p:nvPicPr>
          <p:cNvPr id="4098" name="Picture 2" descr="http://technode.com/wp-content/uploads/2013/12/chart-and-magnifying-glass-data-analysis-predictive-analytic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196752"/>
            <a:ext cx="187220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gfi.com/blog/wp-content/uploads/2011/02/data-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293" y="4077072"/>
            <a:ext cx="2168915"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47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66924"/>
            <a:ext cx="6072230" cy="5286412"/>
          </a:xfrm>
        </p:spPr>
        <p:txBody>
          <a:bodyPr>
            <a:normAutofit/>
          </a:bodyPr>
          <a:lstStyle/>
          <a:p>
            <a:r>
              <a:rPr lang="es-CR" sz="2400" dirty="0"/>
              <a:t>Entonces, de acuerdo a la información anterior:</a:t>
            </a:r>
          </a:p>
          <a:p>
            <a:endParaRPr lang="es-CR" sz="2400" dirty="0"/>
          </a:p>
          <a:p>
            <a:endParaRPr lang="es-CR" sz="2400" dirty="0"/>
          </a:p>
          <a:p>
            <a:endParaRPr lang="es-CR" sz="2400" dirty="0"/>
          </a:p>
          <a:p>
            <a:r>
              <a:rPr lang="es-CR" sz="2400" u="sng" dirty="0"/>
              <a:t>Interpretación:</a:t>
            </a:r>
            <a:r>
              <a:rPr lang="es-CR" sz="2400" dirty="0"/>
              <a:t> “En el 2015 se dieron en Costa Rica alrededor de 22 nacimientos por cada mil habitantes.</a:t>
            </a:r>
          </a:p>
          <a:p>
            <a:endParaRPr lang="es-CR" sz="2400" u="sng" dirty="0"/>
          </a:p>
          <a:p>
            <a:r>
              <a:rPr lang="es-CR" sz="2400" dirty="0"/>
              <a:t>Nótese que el factor de amplificación que se emplea es de 1000 y que por ello la tasa se expresa por mil habitantes.</a:t>
            </a:r>
          </a:p>
        </p:txBody>
      </p:sp>
      <p:sp>
        <p:nvSpPr>
          <p:cNvPr id="4" name="1 Título"/>
          <p:cNvSpPr>
            <a:spLocks noGrp="1"/>
          </p:cNvSpPr>
          <p:nvPr>
            <p:ph type="title"/>
          </p:nvPr>
        </p:nvSpPr>
        <p:spPr>
          <a:xfrm>
            <a:off x="827584" y="250021"/>
            <a:ext cx="7772400" cy="785794"/>
          </a:xfrm>
        </p:spPr>
        <p:txBody>
          <a:bodyPr>
            <a:normAutofit/>
          </a:bodyPr>
          <a:lstStyle/>
          <a:p>
            <a:pPr algn="ctr"/>
            <a:r>
              <a:rPr lang="es-CR" sz="3600" dirty="0"/>
              <a:t>Tasas</a:t>
            </a:r>
          </a:p>
        </p:txBody>
      </p:sp>
      <p:sp>
        <p:nvSpPr>
          <p:cNvPr id="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71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5576" y="1852260"/>
            <a:ext cx="4929222" cy="784652"/>
          </a:xfrm>
          <a:prstGeom prst="rect">
            <a:avLst/>
          </a:prstGeom>
          <a:noFill/>
        </p:spPr>
      </p:pic>
      <p:pic>
        <p:nvPicPr>
          <p:cNvPr id="11266" name="Picture 2" descr="http://miportalespiritual.com/imagen/nacer.gif"/>
          <p:cNvPicPr>
            <a:picLocks noChangeAspect="1" noChangeArrowheads="1"/>
          </p:cNvPicPr>
          <p:nvPr/>
        </p:nvPicPr>
        <p:blipFill>
          <a:blip r:embed="rId3" cstate="print"/>
          <a:srcRect/>
          <a:stretch>
            <a:fillRect/>
          </a:stretch>
        </p:blipFill>
        <p:spPr bwMode="auto">
          <a:xfrm>
            <a:off x="6000760" y="642918"/>
            <a:ext cx="2962275" cy="3038476"/>
          </a:xfrm>
          <a:prstGeom prst="rect">
            <a:avLst/>
          </a:prstGeom>
          <a:noFill/>
        </p:spPr>
      </p:pic>
      <p:pic>
        <p:nvPicPr>
          <p:cNvPr id="11268" name="Picture 4" descr="http://3.bp.blogspot.com/_v1TTWHaiTE8/SawIe3Vd1EI/AAAAAAAAALo/Hxen5wXvy0Q/s400/DerechoANoNacer.bmp"/>
          <p:cNvPicPr>
            <a:picLocks noChangeAspect="1" noChangeArrowheads="1"/>
          </p:cNvPicPr>
          <p:nvPr/>
        </p:nvPicPr>
        <p:blipFill>
          <a:blip r:embed="rId4" cstate="print"/>
          <a:srcRect/>
          <a:stretch>
            <a:fillRect/>
          </a:stretch>
        </p:blipFill>
        <p:spPr bwMode="auto">
          <a:xfrm>
            <a:off x="6357950" y="3786190"/>
            <a:ext cx="2571768" cy="257176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857232"/>
            <a:ext cx="6429420" cy="5786478"/>
          </a:xfrm>
        </p:spPr>
        <p:txBody>
          <a:bodyPr>
            <a:normAutofit/>
          </a:bodyPr>
          <a:lstStyle/>
          <a:p>
            <a:r>
              <a:rPr lang="es-CR" sz="2400" dirty="0"/>
              <a:t>Ejemplo 2:</a:t>
            </a:r>
          </a:p>
          <a:p>
            <a:pPr>
              <a:buNone/>
            </a:pPr>
            <a:r>
              <a:rPr lang="es-CR" sz="2400" dirty="0"/>
              <a:t>	La tasa bruta de mortalidad es similar que la natalidad, con la diferencia de que en el numerador se coloca el # total de defunciones ocurridas durante el año natural Z.</a:t>
            </a:r>
          </a:p>
          <a:p>
            <a:pPr>
              <a:buNone/>
            </a:pPr>
            <a:endParaRPr lang="es-CR" sz="2400" dirty="0"/>
          </a:p>
          <a:p>
            <a:r>
              <a:rPr lang="es-CR" sz="2400" dirty="0"/>
              <a:t>Para CR, en el 2015, hubo un total de 29356 defunciones, la tasa bruta de mortalidad sería:</a:t>
            </a:r>
          </a:p>
          <a:p>
            <a:endParaRPr lang="es-CR" sz="2400" dirty="0"/>
          </a:p>
          <a:p>
            <a:endParaRPr lang="es-CR" sz="2400" dirty="0"/>
          </a:p>
          <a:p>
            <a:endParaRPr lang="es-CR" sz="2400" dirty="0"/>
          </a:p>
          <a:p>
            <a:r>
              <a:rPr lang="es-CR" sz="2400" dirty="0"/>
              <a:t>Esto se interpreta que en Costa Rica en el 2000 hubo aproximadamente 7 muertes por cada mil habitantes.</a:t>
            </a:r>
          </a:p>
          <a:p>
            <a:endParaRPr lang="es-CR" sz="2400" dirty="0"/>
          </a:p>
          <a:p>
            <a:endParaRPr lang="es-CR" sz="2400" dirty="0"/>
          </a:p>
          <a:p>
            <a:endParaRPr lang="es-CR" sz="2400" dirty="0"/>
          </a:p>
          <a:p>
            <a:endParaRPr lang="es-CR" sz="2400" dirty="0"/>
          </a:p>
          <a:p>
            <a:endParaRPr lang="es-CR" sz="2400" dirty="0"/>
          </a:p>
        </p:txBody>
      </p:sp>
      <p:sp>
        <p:nvSpPr>
          <p:cNvPr id="4" name="1 Título"/>
          <p:cNvSpPr>
            <a:spLocks noGrp="1"/>
          </p:cNvSpPr>
          <p:nvPr>
            <p:ph type="title"/>
          </p:nvPr>
        </p:nvSpPr>
        <p:spPr>
          <a:xfrm>
            <a:off x="467544" y="122926"/>
            <a:ext cx="8286808" cy="785794"/>
          </a:xfrm>
        </p:spPr>
        <p:txBody>
          <a:bodyPr>
            <a:normAutofit/>
          </a:bodyPr>
          <a:lstStyle/>
          <a:p>
            <a:pPr algn="ctr"/>
            <a:r>
              <a:rPr lang="es-CR" sz="3600" dirty="0"/>
              <a:t>Tasas</a:t>
            </a:r>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614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5786" y="4293096"/>
            <a:ext cx="4786346" cy="755739"/>
          </a:xfrm>
          <a:prstGeom prst="rect">
            <a:avLst/>
          </a:prstGeom>
          <a:noFill/>
        </p:spPr>
      </p:pic>
      <p:pic>
        <p:nvPicPr>
          <p:cNvPr id="10242" name="Picture 2" descr="http://lasteologias.files.wordpress.com/2008/11/muerte.jpg"/>
          <p:cNvPicPr>
            <a:picLocks noChangeAspect="1" noChangeArrowheads="1"/>
          </p:cNvPicPr>
          <p:nvPr/>
        </p:nvPicPr>
        <p:blipFill>
          <a:blip r:embed="rId3" cstate="print"/>
          <a:srcRect/>
          <a:stretch>
            <a:fillRect/>
          </a:stretch>
        </p:blipFill>
        <p:spPr bwMode="auto">
          <a:xfrm>
            <a:off x="6588224" y="285728"/>
            <a:ext cx="2246252" cy="3810000"/>
          </a:xfrm>
          <a:prstGeom prst="rect">
            <a:avLst/>
          </a:prstGeom>
          <a:noFill/>
        </p:spPr>
      </p:pic>
      <p:pic>
        <p:nvPicPr>
          <p:cNvPr id="10244" name="Picture 4" descr="http://lasteologias.files.wordpress.com/2008/11/chiste-muerte_02.jpg"/>
          <p:cNvPicPr>
            <a:picLocks noChangeAspect="1" noChangeArrowheads="1"/>
          </p:cNvPicPr>
          <p:nvPr/>
        </p:nvPicPr>
        <p:blipFill>
          <a:blip r:embed="rId4" cstate="print"/>
          <a:srcRect/>
          <a:stretch>
            <a:fillRect/>
          </a:stretch>
        </p:blipFill>
        <p:spPr bwMode="auto">
          <a:xfrm>
            <a:off x="6660232" y="4214818"/>
            <a:ext cx="2126610" cy="242889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s Tasas de Interés y los Mercados - Técnicas de Trading">
            <a:extLst>
              <a:ext uri="{FF2B5EF4-FFF2-40B4-BE49-F238E27FC236}">
                <a16:creationId xmlns:a16="http://schemas.microsoft.com/office/drawing/2014/main" id="{1B536D23-EFC5-4E51-B8FE-BFC3C5A8E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742" y="1052736"/>
            <a:ext cx="5426515" cy="5540518"/>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02677A42-EDF9-45DA-A2E1-23BC358A633C}"/>
              </a:ext>
            </a:extLst>
          </p:cNvPr>
          <p:cNvSpPr>
            <a:spLocks noGrp="1"/>
          </p:cNvSpPr>
          <p:nvPr>
            <p:ph type="title"/>
          </p:nvPr>
        </p:nvSpPr>
        <p:spPr>
          <a:xfrm>
            <a:off x="467544" y="122926"/>
            <a:ext cx="8286808" cy="785794"/>
          </a:xfrm>
        </p:spPr>
        <p:txBody>
          <a:bodyPr>
            <a:normAutofit/>
          </a:bodyPr>
          <a:lstStyle/>
          <a:p>
            <a:pPr algn="ctr"/>
            <a:r>
              <a:rPr lang="es-CR" sz="3600" dirty="0"/>
              <a:t>Tasas</a:t>
            </a:r>
          </a:p>
        </p:txBody>
      </p:sp>
    </p:spTree>
    <p:extLst>
      <p:ext uri="{BB962C8B-B14F-4D97-AF65-F5344CB8AC3E}">
        <p14:creationId xmlns:p14="http://schemas.microsoft.com/office/powerpoint/2010/main" val="2857962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rancan estímulos para la economía de América Latina | Internacional |  Portafolio">
            <a:extLst>
              <a:ext uri="{FF2B5EF4-FFF2-40B4-BE49-F238E27FC236}">
                <a16:creationId xmlns:a16="http://schemas.microsoft.com/office/drawing/2014/main" id="{6684C3BB-C28E-417A-9B60-9CFE6F6C1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52736"/>
            <a:ext cx="7560840" cy="5573213"/>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1D66C709-495D-4A2B-A562-AD9D40EE5B84}"/>
              </a:ext>
            </a:extLst>
          </p:cNvPr>
          <p:cNvSpPr>
            <a:spLocks noGrp="1"/>
          </p:cNvSpPr>
          <p:nvPr>
            <p:ph type="title"/>
          </p:nvPr>
        </p:nvSpPr>
        <p:spPr>
          <a:xfrm>
            <a:off x="467544" y="122926"/>
            <a:ext cx="8286808" cy="785794"/>
          </a:xfrm>
        </p:spPr>
        <p:txBody>
          <a:bodyPr>
            <a:normAutofit/>
          </a:bodyPr>
          <a:lstStyle/>
          <a:p>
            <a:pPr algn="ctr"/>
            <a:r>
              <a:rPr lang="es-CR" sz="3600" dirty="0"/>
              <a:t>Tasas</a:t>
            </a:r>
          </a:p>
        </p:txBody>
      </p:sp>
    </p:spTree>
    <p:extLst>
      <p:ext uri="{BB962C8B-B14F-4D97-AF65-F5344CB8AC3E}">
        <p14:creationId xmlns:p14="http://schemas.microsoft.com/office/powerpoint/2010/main" val="114229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124744"/>
            <a:ext cx="6408712" cy="5544616"/>
          </a:xfrm>
        </p:spPr>
        <p:txBody>
          <a:bodyPr>
            <a:normAutofit/>
          </a:bodyPr>
          <a:lstStyle/>
          <a:p>
            <a:pPr algn="just"/>
            <a:r>
              <a:rPr lang="es-CR" sz="2400" dirty="0"/>
              <a:t>El presente tema solo presente las tasas brutas, sin embargo en el análisis demográfico de la información existen múltiples tipos de tasas.</a:t>
            </a:r>
          </a:p>
          <a:p>
            <a:pPr algn="just"/>
            <a:endParaRPr lang="es-CR" sz="2400" dirty="0"/>
          </a:p>
          <a:p>
            <a:pPr algn="just"/>
            <a:r>
              <a:rPr lang="es-CR" sz="2400" dirty="0"/>
              <a:t>Se encuentran: tasas brutas, tasas netas, tasas específicas, tasas generales, tasas de seguimiento, tasas de crecimiento, etc… </a:t>
            </a:r>
          </a:p>
          <a:p>
            <a:pPr algn="just"/>
            <a:endParaRPr lang="es-CR" sz="2400" dirty="0"/>
          </a:p>
          <a:p>
            <a:pPr algn="just"/>
            <a:r>
              <a:rPr lang="es-CR" sz="2400" dirty="0"/>
              <a:t>Se puede consultar el siguiente documento por si se desea profundizar sobre el tema:</a:t>
            </a:r>
          </a:p>
          <a:p>
            <a:pPr algn="just"/>
            <a:endParaRPr lang="es-CR" sz="2400" dirty="0"/>
          </a:p>
          <a:p>
            <a:pPr marL="0" indent="0" algn="just">
              <a:buNone/>
            </a:pPr>
            <a:r>
              <a:rPr lang="es-CR" sz="2400" dirty="0"/>
              <a:t>http://titulaciongeografiasevilla.es/contenidos/becarios/materiales/archivos/PRESENTACIONTASAS1.pdf</a:t>
            </a:r>
          </a:p>
        </p:txBody>
      </p:sp>
      <p:sp>
        <p:nvSpPr>
          <p:cNvPr id="4" name="1 Título"/>
          <p:cNvSpPr>
            <a:spLocks noGrp="1"/>
          </p:cNvSpPr>
          <p:nvPr>
            <p:ph type="title"/>
          </p:nvPr>
        </p:nvSpPr>
        <p:spPr>
          <a:xfrm>
            <a:off x="467544" y="122926"/>
            <a:ext cx="8286808" cy="785794"/>
          </a:xfrm>
        </p:spPr>
        <p:txBody>
          <a:bodyPr>
            <a:normAutofit/>
          </a:bodyPr>
          <a:lstStyle/>
          <a:p>
            <a:pPr algn="ctr"/>
            <a:r>
              <a:rPr lang="es-CR" sz="3600" dirty="0"/>
              <a:t>Tasas y sus otras modalidades</a:t>
            </a:r>
          </a:p>
        </p:txBody>
      </p:sp>
      <p:pic>
        <p:nvPicPr>
          <p:cNvPr id="5122" name="Picture 2" descr="Image result for tas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152" y="1628801"/>
            <a:ext cx="2020328" cy="180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tasas  demogrÃ¡f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4293096"/>
            <a:ext cx="2310555" cy="201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9095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188640"/>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8" name="7 Elipse"/>
          <p:cNvSpPr/>
          <p:nvPr/>
        </p:nvSpPr>
        <p:spPr>
          <a:xfrm>
            <a:off x="891421" y="4797152"/>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3</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5" name="14 Rectángulo redondeado"/>
          <p:cNvSpPr/>
          <p:nvPr/>
        </p:nvSpPr>
        <p:spPr>
          <a:xfrm>
            <a:off x="2339752" y="4831788"/>
            <a:ext cx="1728192" cy="82945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Distribución de frecuencia</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Tree>
    <p:extLst>
      <p:ext uri="{BB962C8B-B14F-4D97-AF65-F5344CB8AC3E}">
        <p14:creationId xmlns:p14="http://schemas.microsoft.com/office/powerpoint/2010/main" val="300145425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58" y="0"/>
            <a:ext cx="8429684" cy="857232"/>
          </a:xfrm>
        </p:spPr>
        <p:txBody>
          <a:bodyPr>
            <a:normAutofit/>
          </a:bodyPr>
          <a:lstStyle/>
          <a:p>
            <a:pPr algn="ctr"/>
            <a:r>
              <a:rPr lang="es-CR" sz="3600" dirty="0"/>
              <a:t>Distribución de Frecuencias</a:t>
            </a:r>
          </a:p>
        </p:txBody>
      </p:sp>
      <p:sp>
        <p:nvSpPr>
          <p:cNvPr id="3" name="2 Marcador de contenido"/>
          <p:cNvSpPr>
            <a:spLocks noGrp="1"/>
          </p:cNvSpPr>
          <p:nvPr>
            <p:ph sz="quarter" idx="1"/>
          </p:nvPr>
        </p:nvSpPr>
        <p:spPr>
          <a:xfrm>
            <a:off x="285720" y="1000140"/>
            <a:ext cx="5510416" cy="5572132"/>
          </a:xfrm>
        </p:spPr>
        <p:txBody>
          <a:bodyPr>
            <a:normAutofit lnSpcReduction="10000"/>
          </a:bodyPr>
          <a:lstStyle/>
          <a:p>
            <a:pPr algn="just"/>
            <a:r>
              <a:rPr lang="es-CR" sz="2400" dirty="0"/>
              <a:t>La distribución de frecuencias es otra forma de resumir la información.</a:t>
            </a:r>
          </a:p>
          <a:p>
            <a:pPr algn="just"/>
            <a:endParaRPr lang="es-CR" sz="2400" dirty="0"/>
          </a:p>
          <a:p>
            <a:pPr algn="just"/>
            <a:r>
              <a:rPr lang="es-CR" sz="2400" dirty="0"/>
              <a:t>Cuando los datos provienen de la operación de contar o de medir, y pueden haberse obtenido anotando el número de elementos que corresponde a una de las categorías definidas, entonces la utilización de las distribuciones de frecuencia es más recomendable.</a:t>
            </a:r>
          </a:p>
          <a:p>
            <a:pPr algn="just">
              <a:buNone/>
            </a:pPr>
            <a:endParaRPr lang="es-CR" sz="2400" dirty="0"/>
          </a:p>
          <a:p>
            <a:pPr algn="just"/>
            <a:r>
              <a:rPr lang="es-CR" sz="2400" dirty="0"/>
              <a:t>La DF son clasificaciones que se refieren a variables cualitativas o cuantitativas y constituyen un instrumento muy útil en el trabajo estadístico. </a:t>
            </a:r>
          </a:p>
        </p:txBody>
      </p:sp>
      <p:pic>
        <p:nvPicPr>
          <p:cNvPr id="7170" name="Picture 2" descr="http://www.mariannavarro.net/images/estudio.jpg"/>
          <p:cNvPicPr>
            <a:picLocks noChangeAspect="1" noChangeArrowheads="1"/>
          </p:cNvPicPr>
          <p:nvPr/>
        </p:nvPicPr>
        <p:blipFill>
          <a:blip r:embed="rId2" cstate="print"/>
          <a:srcRect/>
          <a:stretch>
            <a:fillRect/>
          </a:stretch>
        </p:blipFill>
        <p:spPr bwMode="auto">
          <a:xfrm>
            <a:off x="6858016" y="857232"/>
            <a:ext cx="2143141" cy="2143140"/>
          </a:xfrm>
          <a:prstGeom prst="rect">
            <a:avLst/>
          </a:prstGeom>
          <a:noFill/>
        </p:spPr>
      </p:pic>
      <p:pic>
        <p:nvPicPr>
          <p:cNvPr id="7172" name="Picture 4" descr="http://ciucab.files.wordpress.com/2009/09/escribir.jpg"/>
          <p:cNvPicPr>
            <a:picLocks noChangeAspect="1" noChangeArrowheads="1"/>
          </p:cNvPicPr>
          <p:nvPr/>
        </p:nvPicPr>
        <p:blipFill>
          <a:blip r:embed="rId3" cstate="print"/>
          <a:srcRect/>
          <a:stretch>
            <a:fillRect/>
          </a:stretch>
        </p:blipFill>
        <p:spPr bwMode="auto">
          <a:xfrm>
            <a:off x="6715140" y="3500438"/>
            <a:ext cx="2234581" cy="2928958"/>
          </a:xfrm>
          <a:prstGeom prst="rect">
            <a:avLst/>
          </a:prstGeom>
          <a:noFill/>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42844" y="857232"/>
            <a:ext cx="6013332" cy="5643602"/>
          </a:xfrm>
        </p:spPr>
        <p:txBody>
          <a:bodyPr>
            <a:noAutofit/>
          </a:bodyPr>
          <a:lstStyle/>
          <a:p>
            <a:r>
              <a:rPr lang="es-CR" sz="2200" dirty="0"/>
              <a:t>En los datos estadísticos resulta muy valioso disponer de elementos descriptivos que den información acerca de 3 aspectos:</a:t>
            </a:r>
          </a:p>
          <a:p>
            <a:pPr>
              <a:buNone/>
            </a:pPr>
            <a:r>
              <a:rPr lang="es-CR" sz="2200" dirty="0"/>
              <a:t>	-La forma</a:t>
            </a:r>
          </a:p>
          <a:p>
            <a:pPr>
              <a:buNone/>
            </a:pPr>
            <a:r>
              <a:rPr lang="es-CR" sz="2200" dirty="0"/>
              <a:t>	-La posición (alrededor de qué)</a:t>
            </a:r>
          </a:p>
          <a:p>
            <a:pPr>
              <a:buNone/>
            </a:pPr>
            <a:r>
              <a:rPr lang="es-CR" sz="2200" dirty="0"/>
              <a:t>	-La dispersión</a:t>
            </a:r>
          </a:p>
          <a:p>
            <a:pPr>
              <a:buNone/>
            </a:pPr>
            <a:endParaRPr lang="es-CR" sz="2200" dirty="0"/>
          </a:p>
          <a:p>
            <a:r>
              <a:rPr lang="es-CR" sz="2200" dirty="0"/>
              <a:t>Cuando los datos son numerosos, para conocer lo anterior se debe recurrir a agrupar estos en una distribución de frecuencias.</a:t>
            </a:r>
          </a:p>
          <a:p>
            <a:endParaRPr lang="es-CR" sz="2200" dirty="0"/>
          </a:p>
          <a:p>
            <a:r>
              <a:rPr lang="es-CR" sz="2200" dirty="0"/>
              <a:t>La DF se define como una ordenación o arreglo de datos en clases o categorías que muestran, para cada una de las categorías, el número  de elementos que contiene o frecuencia.</a:t>
            </a:r>
          </a:p>
        </p:txBody>
      </p:sp>
      <p:sp>
        <p:nvSpPr>
          <p:cNvPr id="4" name="1 Título"/>
          <p:cNvSpPr>
            <a:spLocks noGrp="1"/>
          </p:cNvSpPr>
          <p:nvPr>
            <p:ph type="title"/>
          </p:nvPr>
        </p:nvSpPr>
        <p:spPr>
          <a:xfrm>
            <a:off x="357158" y="0"/>
            <a:ext cx="8429684" cy="857232"/>
          </a:xfrm>
        </p:spPr>
        <p:txBody>
          <a:bodyPr>
            <a:normAutofit/>
          </a:bodyPr>
          <a:lstStyle/>
          <a:p>
            <a:pPr algn="ctr"/>
            <a:r>
              <a:rPr lang="es-CR" sz="3600" dirty="0"/>
              <a:t>Distribución de frecuencias</a:t>
            </a:r>
          </a:p>
        </p:txBody>
      </p:sp>
      <p:pic>
        <p:nvPicPr>
          <p:cNvPr id="6145" name="Picture 1" descr="C:\Users\Oscar\Documents\Downloads\permafrost_distribution_in_the_arctic_large.jpg"/>
          <p:cNvPicPr>
            <a:picLocks noChangeAspect="1" noChangeArrowheads="1"/>
          </p:cNvPicPr>
          <p:nvPr/>
        </p:nvPicPr>
        <p:blipFill>
          <a:blip r:embed="rId2" cstate="print"/>
          <a:srcRect/>
          <a:stretch>
            <a:fillRect/>
          </a:stretch>
        </p:blipFill>
        <p:spPr bwMode="auto">
          <a:xfrm>
            <a:off x="6572264" y="857232"/>
            <a:ext cx="2308853" cy="2571768"/>
          </a:xfrm>
          <a:prstGeom prst="rect">
            <a:avLst/>
          </a:prstGeom>
          <a:noFill/>
        </p:spPr>
      </p:pic>
      <p:pic>
        <p:nvPicPr>
          <p:cNvPr id="6147" name="Picture 3" descr="http://www.lifespan.org/adam/graphics/images/es/18138.jpg"/>
          <p:cNvPicPr>
            <a:picLocks noChangeAspect="1" noChangeArrowheads="1"/>
          </p:cNvPicPr>
          <p:nvPr/>
        </p:nvPicPr>
        <p:blipFill>
          <a:blip r:embed="rId3" cstate="print"/>
          <a:srcRect/>
          <a:stretch>
            <a:fillRect/>
          </a:stretch>
        </p:blipFill>
        <p:spPr bwMode="auto">
          <a:xfrm>
            <a:off x="6500826" y="3929066"/>
            <a:ext cx="2053842" cy="250033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08720"/>
            <a:ext cx="8784976" cy="1080120"/>
          </a:xfrm>
        </p:spPr>
        <p:txBody>
          <a:bodyPr>
            <a:normAutofit fontScale="92500" lnSpcReduction="20000"/>
          </a:bodyPr>
          <a:lstStyle/>
          <a:p>
            <a:pPr algn="just"/>
            <a:r>
              <a:rPr lang="es-CR" dirty="0"/>
              <a:t>La utilidad o la esencia de la distribución de frecuencia está en hacer primero una tabla con la información, para luego visualizar los resultados en un gráfico.</a:t>
            </a:r>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204863"/>
            <a:ext cx="7848872" cy="4225331"/>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57158" y="0"/>
            <a:ext cx="8429684" cy="857232"/>
          </a:xfrm>
        </p:spPr>
        <p:txBody>
          <a:bodyPr>
            <a:normAutofit/>
          </a:bodyPr>
          <a:lstStyle/>
          <a:p>
            <a:pPr algn="ctr"/>
            <a:r>
              <a:rPr lang="es-CR" sz="3600" dirty="0"/>
              <a:t>Distribución de frecuencias</a:t>
            </a:r>
          </a:p>
        </p:txBody>
      </p:sp>
    </p:spTree>
    <p:extLst>
      <p:ext uri="{BB962C8B-B14F-4D97-AF65-F5344CB8AC3E}">
        <p14:creationId xmlns:p14="http://schemas.microsoft.com/office/powerpoint/2010/main" val="204282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7772400" cy="4572000"/>
          </a:xfrm>
        </p:spPr>
        <p:txBody>
          <a:bodyPr/>
          <a:lstStyle/>
          <a:p>
            <a:r>
              <a:rPr lang="es-CR" dirty="0"/>
              <a:t>Para ilustrar todo lo </a:t>
            </a:r>
            <a:r>
              <a:rPr lang="es-CR" dirty="0" err="1"/>
              <a:t>anterio</a:t>
            </a:r>
            <a:r>
              <a:rPr lang="es-CR" dirty="0"/>
              <a:t>, considere el siguiente ejemplo</a:t>
            </a:r>
          </a:p>
          <a:p>
            <a:pPr>
              <a:buNone/>
            </a:pPr>
            <a:r>
              <a:rPr lang="es-CR" dirty="0"/>
              <a:t>	</a:t>
            </a:r>
            <a:r>
              <a:rPr lang="es-CR" i="1" dirty="0"/>
              <a:t>La información corresponde al número de veces que 25 personas van al GYM por semana. Los datos son los siguientes:</a:t>
            </a:r>
          </a:p>
          <a:p>
            <a:pPr>
              <a:buNone/>
            </a:pPr>
            <a:endParaRPr lang="es-CR" i="1" dirty="0"/>
          </a:p>
          <a:p>
            <a:pPr>
              <a:buNone/>
            </a:pPr>
            <a:r>
              <a:rPr lang="es-CR" i="1" dirty="0"/>
              <a:t> </a:t>
            </a:r>
            <a:endParaRPr lang="es-CR" dirty="0"/>
          </a:p>
          <a:p>
            <a:pPr>
              <a:buNone/>
            </a:pPr>
            <a:r>
              <a:rPr lang="es-CR" dirty="0"/>
              <a:t>	</a:t>
            </a:r>
          </a:p>
        </p:txBody>
      </p:sp>
      <p:sp>
        <p:nvSpPr>
          <p:cNvPr id="4" name="1 Título"/>
          <p:cNvSpPr>
            <a:spLocks noGrp="1"/>
          </p:cNvSpPr>
          <p:nvPr>
            <p:ph type="title"/>
          </p:nvPr>
        </p:nvSpPr>
        <p:spPr>
          <a:xfrm>
            <a:off x="357158" y="0"/>
            <a:ext cx="8429684" cy="785794"/>
          </a:xfrm>
        </p:spPr>
        <p:txBody>
          <a:bodyPr>
            <a:normAutofit/>
          </a:bodyPr>
          <a:lstStyle/>
          <a:p>
            <a:pPr algn="ctr"/>
            <a:r>
              <a:rPr lang="es-CR" sz="3600" dirty="0"/>
              <a:t>Distribución de frecuencias</a:t>
            </a:r>
          </a:p>
        </p:txBody>
      </p:sp>
      <p:graphicFrame>
        <p:nvGraphicFramePr>
          <p:cNvPr id="5" name="4 Tabla"/>
          <p:cNvGraphicFramePr>
            <a:graphicFrameLocks noGrp="1"/>
          </p:cNvGraphicFramePr>
          <p:nvPr>
            <p:extLst>
              <p:ext uri="{D42A27DB-BD31-4B8C-83A1-F6EECF244321}">
                <p14:modId xmlns:p14="http://schemas.microsoft.com/office/powerpoint/2010/main" val="56437643"/>
              </p:ext>
            </p:extLst>
          </p:nvPr>
        </p:nvGraphicFramePr>
        <p:xfrm>
          <a:off x="500034" y="2500306"/>
          <a:ext cx="7715304" cy="3929090"/>
        </p:xfrm>
        <a:graphic>
          <a:graphicData uri="http://schemas.openxmlformats.org/drawingml/2006/table">
            <a:tbl>
              <a:tblPr/>
              <a:tblGrid>
                <a:gridCol w="1285884">
                  <a:extLst>
                    <a:ext uri="{9D8B030D-6E8A-4147-A177-3AD203B41FA5}">
                      <a16:colId xmlns:a16="http://schemas.microsoft.com/office/drawing/2014/main" val="20000"/>
                    </a:ext>
                  </a:extLst>
                </a:gridCol>
                <a:gridCol w="1285884">
                  <a:extLst>
                    <a:ext uri="{9D8B030D-6E8A-4147-A177-3AD203B41FA5}">
                      <a16:colId xmlns:a16="http://schemas.microsoft.com/office/drawing/2014/main" val="20001"/>
                    </a:ext>
                  </a:extLst>
                </a:gridCol>
                <a:gridCol w="1285884">
                  <a:extLst>
                    <a:ext uri="{9D8B030D-6E8A-4147-A177-3AD203B41FA5}">
                      <a16:colId xmlns:a16="http://schemas.microsoft.com/office/drawing/2014/main" val="20002"/>
                    </a:ext>
                  </a:extLst>
                </a:gridCol>
                <a:gridCol w="1285884">
                  <a:extLst>
                    <a:ext uri="{9D8B030D-6E8A-4147-A177-3AD203B41FA5}">
                      <a16:colId xmlns:a16="http://schemas.microsoft.com/office/drawing/2014/main" val="20003"/>
                    </a:ext>
                  </a:extLst>
                </a:gridCol>
                <a:gridCol w="1285884">
                  <a:extLst>
                    <a:ext uri="{9D8B030D-6E8A-4147-A177-3AD203B41FA5}">
                      <a16:colId xmlns:a16="http://schemas.microsoft.com/office/drawing/2014/main" val="20004"/>
                    </a:ext>
                  </a:extLst>
                </a:gridCol>
                <a:gridCol w="1285884">
                  <a:extLst>
                    <a:ext uri="{9D8B030D-6E8A-4147-A177-3AD203B41FA5}">
                      <a16:colId xmlns:a16="http://schemas.microsoft.com/office/drawing/2014/main" val="20005"/>
                    </a:ext>
                  </a:extLst>
                </a:gridCol>
              </a:tblGrid>
              <a:tr h="392909">
                <a:tc>
                  <a:txBody>
                    <a:bodyPr/>
                    <a:lstStyle/>
                    <a:p>
                      <a:pPr algn="ctr" fontAlgn="b"/>
                      <a:r>
                        <a:rPr lang="es-CR" sz="1400" b="0" i="0" u="none" strike="noStrike" dirty="0">
                          <a:solidFill>
                            <a:srgbClr val="000000"/>
                          </a:solidFill>
                          <a:latin typeface="Arial" pitchFamily="34" charset="0"/>
                          <a:cs typeface="Arial" pitchFamily="34" charset="0"/>
                        </a:rPr>
                        <a:t>Personas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GYM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Personas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GYM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Personas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b"/>
                      <a:r>
                        <a:rPr lang="es-CR" sz="1400" b="0" i="0" u="none" strike="noStrike" dirty="0">
                          <a:solidFill>
                            <a:srgbClr val="000000"/>
                          </a:solidFill>
                          <a:latin typeface="Arial" pitchFamily="34" charset="0"/>
                          <a:cs typeface="Arial" pitchFamily="34" charset="0"/>
                        </a:rPr>
                        <a:t>GYM</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0"/>
                  </a:ext>
                </a:extLst>
              </a:tr>
              <a:tr h="392909">
                <a:tc>
                  <a:txBody>
                    <a:bodyPr/>
                    <a:lstStyle/>
                    <a:p>
                      <a:pPr algn="ctr" fontAlgn="b"/>
                      <a:r>
                        <a:rPr lang="es-CR" sz="1400" b="0" i="0" u="none" strike="noStrike" dirty="0">
                          <a:solidFill>
                            <a:srgbClr val="000000"/>
                          </a:solidFill>
                          <a:latin typeface="Arial" pitchFamily="34" charset="0"/>
                          <a:cs typeface="Arial" pitchFamily="34" charset="0"/>
                        </a:rPr>
                        <a:t>AA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400" b="0" i="0" u="none" strike="noStrike">
                          <a:solidFill>
                            <a:srgbClr val="000000"/>
                          </a:solidFill>
                          <a:latin typeface="Arial" pitchFamily="34" charset="0"/>
                          <a:cs typeface="Arial" pitchFamily="34" charset="0"/>
                        </a:rPr>
                        <a:t>JB</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400" b="0" i="0" u="none" strike="noStrike">
                          <a:solidFill>
                            <a:srgbClr val="000000"/>
                          </a:solidFill>
                          <a:latin typeface="Arial" pitchFamily="34" charset="0"/>
                          <a:cs typeface="Arial" pitchFamily="34" charset="0"/>
                        </a:rPr>
                        <a:t>MA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92909">
                <a:tc>
                  <a:txBody>
                    <a:bodyPr/>
                    <a:lstStyle/>
                    <a:p>
                      <a:pPr algn="ctr" fontAlgn="b"/>
                      <a:r>
                        <a:rPr lang="es-CR" sz="1400" b="0" i="0" u="none" strike="noStrike" dirty="0">
                          <a:solidFill>
                            <a:srgbClr val="000000"/>
                          </a:solidFill>
                          <a:latin typeface="Arial" pitchFamily="34" charset="0"/>
                          <a:cs typeface="Arial" pitchFamily="34" charset="0"/>
                        </a:rPr>
                        <a:t>RA</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5</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CA</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RC</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92909">
                <a:tc>
                  <a:txBody>
                    <a:bodyPr/>
                    <a:lstStyle/>
                    <a:p>
                      <a:pPr algn="ctr" fontAlgn="b"/>
                      <a:r>
                        <a:rPr lang="es-CR" sz="1400" b="0" i="0" u="none" strike="noStrike">
                          <a:solidFill>
                            <a:srgbClr val="000000"/>
                          </a:solidFill>
                          <a:latin typeface="Arial" pitchFamily="34" charset="0"/>
                          <a:cs typeface="Arial" pitchFamily="34" charset="0"/>
                        </a:rPr>
                        <a:t>AD</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5</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JE</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7</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JE</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92909">
                <a:tc>
                  <a:txBody>
                    <a:bodyPr/>
                    <a:lstStyle/>
                    <a:p>
                      <a:pPr algn="ctr" fontAlgn="b"/>
                      <a:r>
                        <a:rPr lang="es-CR" sz="1400" b="0" i="0" u="none" strike="noStrike">
                          <a:solidFill>
                            <a:srgbClr val="000000"/>
                          </a:solidFill>
                          <a:latin typeface="Arial" pitchFamily="34" charset="0"/>
                          <a:cs typeface="Arial" pitchFamily="34" charset="0"/>
                        </a:rPr>
                        <a:t>MM</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8</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LM</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LP</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92909">
                <a:tc>
                  <a:txBody>
                    <a:bodyPr/>
                    <a:lstStyle/>
                    <a:p>
                      <a:pPr algn="ctr" fontAlgn="b"/>
                      <a:r>
                        <a:rPr lang="es-CR" sz="1400" b="0" i="0" u="none" strike="noStrike">
                          <a:solidFill>
                            <a:srgbClr val="000000"/>
                          </a:solidFill>
                          <a:latin typeface="Arial" pitchFamily="34" charset="0"/>
                          <a:cs typeface="Arial" pitchFamily="34" charset="0"/>
                        </a:rPr>
                        <a:t>RQ</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7</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PR</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CV</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8</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92909">
                <a:tc>
                  <a:txBody>
                    <a:bodyPr/>
                    <a:lstStyle/>
                    <a:p>
                      <a:pPr algn="ctr" fontAlgn="b"/>
                      <a:r>
                        <a:rPr lang="es-CR" sz="1400" b="0" i="0" u="none" strike="noStrike">
                          <a:solidFill>
                            <a:srgbClr val="000000"/>
                          </a:solidFill>
                          <a:latin typeface="Arial" pitchFamily="34" charset="0"/>
                          <a:cs typeface="Arial" pitchFamily="34" charset="0"/>
                        </a:rPr>
                        <a:t>RG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3</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GG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1</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AG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3</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92909">
                <a:tc>
                  <a:txBody>
                    <a:bodyPr/>
                    <a:lstStyle/>
                    <a:p>
                      <a:pPr algn="ctr" fontAlgn="b"/>
                      <a:r>
                        <a:rPr lang="es-CR" sz="1400" b="0" i="0" u="none" strike="noStrike">
                          <a:solidFill>
                            <a:srgbClr val="000000"/>
                          </a:solidFill>
                          <a:latin typeface="Arial" pitchFamily="34" charset="0"/>
                          <a:cs typeface="Arial" pitchFamily="34" charset="0"/>
                        </a:rPr>
                        <a:t>FG</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2</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HH</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dirty="0">
                          <a:solidFill>
                            <a:srgbClr val="000000"/>
                          </a:solidFill>
                          <a:latin typeface="Arial" pitchFamily="34" charset="0"/>
                          <a:cs typeface="Arial" pitchFamily="34" charset="0"/>
                        </a:rPr>
                        <a:t>VH</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92909">
                <a:tc>
                  <a:txBody>
                    <a:bodyPr/>
                    <a:lstStyle/>
                    <a:p>
                      <a:pPr algn="ctr" fontAlgn="b"/>
                      <a:r>
                        <a:rPr lang="es-CR" sz="1400" b="0" i="0" u="none" strike="noStrike">
                          <a:solidFill>
                            <a:srgbClr val="000000"/>
                          </a:solidFill>
                          <a:latin typeface="Arial" pitchFamily="34" charset="0"/>
                          <a:cs typeface="Arial" pitchFamily="34" charset="0"/>
                        </a:rPr>
                        <a:t>RJ</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MJ</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1</a:t>
                      </a:r>
                    </a:p>
                  </a:txBody>
                  <a:tcPr marL="9525" marR="9525" marT="9525" marB="0" anchor="b">
                    <a:lnL>
                      <a:noFill/>
                    </a:lnL>
                    <a:lnR>
                      <a:noFill/>
                    </a:lnR>
                    <a:lnT>
                      <a:noFill/>
                    </a:lnT>
                    <a:lnB>
                      <a:noFill/>
                    </a:lnB>
                  </a:tcPr>
                </a:tc>
                <a:tc>
                  <a:txBody>
                    <a:bodyPr/>
                    <a:lstStyle/>
                    <a:p>
                      <a:pPr algn="ctr" fontAlgn="b"/>
                      <a:r>
                        <a:rPr lang="es-CR" sz="1400" b="0" i="0" u="none" strike="noStrike">
                          <a:solidFill>
                            <a:srgbClr val="000000"/>
                          </a:solidFill>
                          <a:latin typeface="Arial" pitchFamily="34" charset="0"/>
                          <a:cs typeface="Arial" pitchFamily="34" charset="0"/>
                        </a:rPr>
                        <a:t>MV</a:t>
                      </a:r>
                    </a:p>
                  </a:txBody>
                  <a:tcPr marL="9525" marR="9525" marT="9525" marB="0" anchor="b">
                    <a:lnL>
                      <a:noFill/>
                    </a:lnL>
                    <a:lnR>
                      <a:noFill/>
                    </a:lnR>
                    <a:lnT>
                      <a:noFill/>
                    </a:lnT>
                    <a:lnB>
                      <a:noFill/>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5</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92909">
                <a:tc>
                  <a:txBody>
                    <a:bodyPr/>
                    <a:lstStyle/>
                    <a:p>
                      <a:pPr algn="ctr" fontAlgn="b"/>
                      <a:r>
                        <a:rPr lang="es-CR" sz="1400" b="0" i="0" u="none" strike="noStrike">
                          <a:solidFill>
                            <a:srgbClr val="000000"/>
                          </a:solidFill>
                          <a:latin typeface="Arial" pitchFamily="34" charset="0"/>
                          <a:cs typeface="Arial" pitchFamily="34" charset="0"/>
                        </a:rPr>
                        <a:t>JZ</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400" b="0" i="0" u="none" strike="noStrike" dirty="0">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5E0EC"/>
                    </a:solidFill>
                  </a:tcPr>
                </a:tc>
                <a:tc>
                  <a:txBody>
                    <a:bodyPr/>
                    <a:lstStyle/>
                    <a:p>
                      <a:pPr algn="ctr" fontAlgn="b"/>
                      <a:r>
                        <a:rPr lang="es-CR" sz="1400" b="0" i="0" u="none" strike="noStrike">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400" b="0" i="0" u="none" strike="noStrike">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5E0EC"/>
                    </a:solidFill>
                  </a:tcPr>
                </a:tc>
                <a:tc>
                  <a:txBody>
                    <a:bodyPr/>
                    <a:lstStyle/>
                    <a:p>
                      <a:pPr algn="ctr" fontAlgn="b"/>
                      <a:r>
                        <a:rPr lang="es-CR" sz="1400" b="0" i="0" u="none" strike="noStrike" dirty="0">
                          <a:solidFill>
                            <a:srgbClr val="000000"/>
                          </a:solidFill>
                          <a:latin typeface="Arial" pitchFamily="34" charset="0"/>
                          <a:cs typeface="Arial"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8" name="7 Elipse"/>
          <p:cNvSpPr/>
          <p:nvPr/>
        </p:nvSpPr>
        <p:spPr>
          <a:xfrm>
            <a:off x="891421" y="4797152"/>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3</a:t>
            </a:r>
          </a:p>
        </p:txBody>
      </p:sp>
      <p:sp>
        <p:nvSpPr>
          <p:cNvPr id="9" name="8 Elipse"/>
          <p:cNvSpPr/>
          <p:nvPr/>
        </p:nvSpPr>
        <p:spPr>
          <a:xfrm>
            <a:off x="4860032" y="1629390"/>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4</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5" name="14 Rectángulo redondeado"/>
          <p:cNvSpPr/>
          <p:nvPr/>
        </p:nvSpPr>
        <p:spPr>
          <a:xfrm>
            <a:off x="2339752" y="4831788"/>
            <a:ext cx="1728192" cy="82945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Distribución de frecuencia</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
        <p:nvSpPr>
          <p:cNvPr id="17" name="16 Rectángulo redondeado"/>
          <p:cNvSpPr/>
          <p:nvPr/>
        </p:nvSpPr>
        <p:spPr>
          <a:xfrm>
            <a:off x="6372200" y="1664242"/>
            <a:ext cx="1872208"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Indicadores e Índices</a:t>
            </a:r>
          </a:p>
        </p:txBody>
      </p:sp>
    </p:spTree>
    <p:extLst>
      <p:ext uri="{BB962C8B-B14F-4D97-AF65-F5344CB8AC3E}">
        <p14:creationId xmlns:p14="http://schemas.microsoft.com/office/powerpoint/2010/main" val="3635302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7158" y="1071546"/>
            <a:ext cx="8358246" cy="5786454"/>
          </a:xfrm>
        </p:spPr>
        <p:txBody>
          <a:bodyPr>
            <a:noAutofit/>
          </a:bodyPr>
          <a:lstStyle/>
          <a:p>
            <a:pPr algn="just"/>
            <a:r>
              <a:rPr lang="es-CR" sz="2000" dirty="0"/>
              <a:t>Para este tipo de datos se puede aplicar un análisis más cómodo y eficiente, agrupando las respuestas en una distribución de frecuencia, tal como aparece a continuación.</a:t>
            </a:r>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endParaRPr lang="es-CR" sz="2000" dirty="0"/>
          </a:p>
          <a:p>
            <a:pPr algn="just"/>
            <a:r>
              <a:rPr lang="es-CR" sz="2000" dirty="0"/>
              <a:t>Mediante este ordenamiento de los datos es posible “hablar de la información”.</a:t>
            </a:r>
          </a:p>
        </p:txBody>
      </p:sp>
      <p:sp>
        <p:nvSpPr>
          <p:cNvPr id="4" name="1 Título"/>
          <p:cNvSpPr>
            <a:spLocks noGrp="1"/>
          </p:cNvSpPr>
          <p:nvPr>
            <p:ph type="title"/>
          </p:nvPr>
        </p:nvSpPr>
        <p:spPr>
          <a:xfrm>
            <a:off x="357158" y="0"/>
            <a:ext cx="8429684" cy="785794"/>
          </a:xfrm>
        </p:spPr>
        <p:txBody>
          <a:bodyPr/>
          <a:lstStyle/>
          <a:p>
            <a:pPr algn="ctr"/>
            <a:r>
              <a:rPr lang="es-CR" dirty="0"/>
              <a:t>Distribución de frecuencias</a:t>
            </a:r>
          </a:p>
        </p:txBody>
      </p:sp>
      <p:graphicFrame>
        <p:nvGraphicFramePr>
          <p:cNvPr id="5" name="4 Tabla"/>
          <p:cNvGraphicFramePr>
            <a:graphicFrameLocks noGrp="1"/>
          </p:cNvGraphicFramePr>
          <p:nvPr>
            <p:extLst>
              <p:ext uri="{D42A27DB-BD31-4B8C-83A1-F6EECF244321}">
                <p14:modId xmlns:p14="http://schemas.microsoft.com/office/powerpoint/2010/main" val="3667332537"/>
              </p:ext>
            </p:extLst>
          </p:nvPr>
        </p:nvGraphicFramePr>
        <p:xfrm>
          <a:off x="251520" y="2276872"/>
          <a:ext cx="8501122" cy="3348720"/>
        </p:xfrm>
        <a:graphic>
          <a:graphicData uri="http://schemas.openxmlformats.org/drawingml/2006/table">
            <a:tbl>
              <a:tblPr/>
              <a:tblGrid>
                <a:gridCol w="1596129">
                  <a:extLst>
                    <a:ext uri="{9D8B030D-6E8A-4147-A177-3AD203B41FA5}">
                      <a16:colId xmlns:a16="http://schemas.microsoft.com/office/drawing/2014/main" val="20000"/>
                    </a:ext>
                  </a:extLst>
                </a:gridCol>
                <a:gridCol w="1977812">
                  <a:extLst>
                    <a:ext uri="{9D8B030D-6E8A-4147-A177-3AD203B41FA5}">
                      <a16:colId xmlns:a16="http://schemas.microsoft.com/office/drawing/2014/main" val="20001"/>
                    </a:ext>
                  </a:extLst>
                </a:gridCol>
                <a:gridCol w="1977812">
                  <a:extLst>
                    <a:ext uri="{9D8B030D-6E8A-4147-A177-3AD203B41FA5}">
                      <a16:colId xmlns:a16="http://schemas.microsoft.com/office/drawing/2014/main" val="20002"/>
                    </a:ext>
                  </a:extLst>
                </a:gridCol>
                <a:gridCol w="1856368">
                  <a:extLst>
                    <a:ext uri="{9D8B030D-6E8A-4147-A177-3AD203B41FA5}">
                      <a16:colId xmlns:a16="http://schemas.microsoft.com/office/drawing/2014/main" val="20003"/>
                    </a:ext>
                  </a:extLst>
                </a:gridCol>
                <a:gridCol w="1093001">
                  <a:extLst>
                    <a:ext uri="{9D8B030D-6E8A-4147-A177-3AD203B41FA5}">
                      <a16:colId xmlns:a16="http://schemas.microsoft.com/office/drawing/2014/main" val="20004"/>
                    </a:ext>
                  </a:extLst>
                </a:gridCol>
              </a:tblGrid>
              <a:tr h="316835">
                <a:tc>
                  <a:txBody>
                    <a:bodyPr/>
                    <a:lstStyle/>
                    <a:p>
                      <a:pPr algn="ctr" fontAlgn="b"/>
                      <a:r>
                        <a:rPr lang="es-CR" sz="1600" b="0" i="0" u="none" strike="noStrike" dirty="0">
                          <a:solidFill>
                            <a:srgbClr val="000000"/>
                          </a:solidFill>
                          <a:latin typeface="Arial"/>
                        </a:rPr>
                        <a:t>GYM</a:t>
                      </a:r>
                      <a:r>
                        <a:rPr lang="es-CR" sz="1600" b="0" i="0" u="none" strike="noStrike" baseline="0" dirty="0">
                          <a:solidFill>
                            <a:srgbClr val="000000"/>
                          </a:solidFill>
                          <a:latin typeface="Arial"/>
                        </a:rPr>
                        <a:t> por semana</a:t>
                      </a:r>
                      <a:endParaRPr lang="es-CR" sz="1600" b="0" i="0" u="none" strike="noStrike" dirty="0">
                        <a:solidFill>
                          <a:srgbClr val="000000"/>
                        </a:solidFill>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dirty="0">
                          <a:solidFill>
                            <a:srgbClr val="000000"/>
                          </a:solidFill>
                          <a:latin typeface="Arial"/>
                        </a:rPr>
                        <a:t>Recuento</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dirty="0">
                          <a:solidFill>
                            <a:srgbClr val="000000"/>
                          </a:solidFill>
                          <a:latin typeface="Arial"/>
                        </a:rPr>
                        <a:t>Frecuencia absoluta</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a:solidFill>
                            <a:srgbClr val="000000"/>
                          </a:solidFill>
                          <a:latin typeface="Arial"/>
                        </a:rPr>
                        <a:t>Frecuencia relativa</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b"/>
                      <a:r>
                        <a:rPr lang="es-CR" sz="1600" b="0" i="0" u="none" strike="noStrike">
                          <a:solidFill>
                            <a:srgbClr val="000000"/>
                          </a:solidFill>
                          <a:latin typeface="Arial"/>
                        </a:rPr>
                        <a:t>Porcentaje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extLst>
                  <a:ext uri="{0D108BD9-81ED-4DB2-BD59-A6C34878D82A}">
                    <a16:rowId xmlns:a16="http://schemas.microsoft.com/office/drawing/2014/main" val="10000"/>
                  </a:ext>
                </a:extLst>
              </a:tr>
              <a:tr h="316835">
                <a:tc>
                  <a:txBody>
                    <a:bodyPr/>
                    <a:lstStyle/>
                    <a:p>
                      <a:pPr algn="ctr" fontAlgn="b"/>
                      <a:r>
                        <a:rPr lang="es-CR" sz="1600" b="0" i="0" u="none" strike="noStrike" dirty="0">
                          <a:solidFill>
                            <a:srgbClr val="000000"/>
                          </a:solidFill>
                          <a:latin typeface="Arial"/>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8DB4E3"/>
                    </a:solidFill>
                  </a:tcPr>
                </a:tc>
                <a:tc>
                  <a:txBody>
                    <a:bodyPr/>
                    <a:lstStyle/>
                    <a:p>
                      <a:pPr algn="ctr" fontAlgn="b"/>
                      <a:r>
                        <a:rPr lang="es-CR" sz="1600" b="0" i="0" u="none" strike="noStrike" dirty="0">
                          <a:solidFill>
                            <a:srgbClr val="000000"/>
                          </a:solidFill>
                          <a:latin typeface="Arial"/>
                        </a:rPr>
                        <a:t>II</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dirty="0">
                          <a:solidFill>
                            <a:srgbClr val="000000"/>
                          </a:solidFill>
                          <a:latin typeface="Arial"/>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a:solidFill>
                            <a:srgbClr val="000000"/>
                          </a:solidFill>
                          <a:latin typeface="Arial"/>
                        </a:rPr>
                        <a:t>0,08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a:solidFill>
                            <a:srgbClr val="000000"/>
                          </a:solidFill>
                          <a:latin typeface="Arial"/>
                        </a:rPr>
                        <a:t>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16835">
                <a:tc>
                  <a:txBody>
                    <a:bodyPr/>
                    <a:lstStyle/>
                    <a:p>
                      <a:pPr algn="ctr" fontAlgn="b"/>
                      <a:r>
                        <a:rPr lang="es-CR" sz="1600" b="0" i="0" u="none" strike="noStrike">
                          <a:solidFill>
                            <a:srgbClr val="000000"/>
                          </a:solidFill>
                          <a:latin typeface="Arial"/>
                        </a:rPr>
                        <a:t>2</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3</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0,12</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12</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16835">
                <a:tc>
                  <a:txBody>
                    <a:bodyPr/>
                    <a:lstStyle/>
                    <a:p>
                      <a:pPr algn="ctr" fontAlgn="b"/>
                      <a:r>
                        <a:rPr lang="es-CR" sz="1600" b="0" i="0" u="none" strike="noStrike">
                          <a:solidFill>
                            <a:srgbClr val="000000"/>
                          </a:solidFill>
                          <a:latin typeface="Arial"/>
                        </a:rPr>
                        <a:t>3</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4</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0,16</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16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16835">
                <a:tc>
                  <a:txBody>
                    <a:bodyPr/>
                    <a:lstStyle/>
                    <a:p>
                      <a:pPr algn="ctr" fontAlgn="b"/>
                      <a:r>
                        <a:rPr lang="es-CR" sz="1600" b="0" i="0" u="none" strike="noStrike">
                          <a:solidFill>
                            <a:srgbClr val="000000"/>
                          </a:solidFill>
                          <a:latin typeface="Arial"/>
                        </a:rPr>
                        <a:t>4</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IIIIIIII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8</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0,32</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32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16835">
                <a:tc>
                  <a:txBody>
                    <a:bodyPr/>
                    <a:lstStyle/>
                    <a:p>
                      <a:pPr algn="ctr" fontAlgn="b"/>
                      <a:r>
                        <a:rPr lang="es-CR" sz="1600" b="0" i="0" u="none" strike="noStrike">
                          <a:solidFill>
                            <a:srgbClr val="000000"/>
                          </a:solidFill>
                          <a:latin typeface="Arial"/>
                        </a:rPr>
                        <a:t>5</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3</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0,12</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12</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16835">
                <a:tc>
                  <a:txBody>
                    <a:bodyPr/>
                    <a:lstStyle/>
                    <a:p>
                      <a:pPr algn="ctr" fontAlgn="b"/>
                      <a:r>
                        <a:rPr lang="es-CR" sz="1600" b="0" i="0" u="none" strike="noStrike">
                          <a:solidFill>
                            <a:srgbClr val="000000"/>
                          </a:solidFill>
                          <a:latin typeface="Arial"/>
                        </a:rPr>
                        <a:t>6</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1</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0,04</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4</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16835">
                <a:tc>
                  <a:txBody>
                    <a:bodyPr/>
                    <a:lstStyle/>
                    <a:p>
                      <a:pPr algn="ctr" fontAlgn="b"/>
                      <a:r>
                        <a:rPr lang="es-CR" sz="1600" b="0" i="0" u="none" strike="noStrike">
                          <a:solidFill>
                            <a:srgbClr val="000000"/>
                          </a:solidFill>
                          <a:latin typeface="Arial"/>
                        </a:rPr>
                        <a:t>7</a:t>
                      </a:r>
                    </a:p>
                  </a:txBody>
                  <a:tcPr marL="9525" marR="9525" marT="9525" marB="0" anchor="b">
                    <a:lnL>
                      <a:noFill/>
                    </a:lnL>
                    <a:lnR>
                      <a:noFill/>
                    </a:lnR>
                    <a:lnT>
                      <a:noFill/>
                    </a:lnT>
                    <a:lnB>
                      <a:noFill/>
                    </a:lnB>
                    <a:solidFill>
                      <a:srgbClr val="8DB4E3"/>
                    </a:solidFill>
                  </a:tcPr>
                </a:tc>
                <a:tc>
                  <a:txBody>
                    <a:bodyPr/>
                    <a:lstStyle/>
                    <a:p>
                      <a:pPr algn="ctr" fontAlgn="b"/>
                      <a:r>
                        <a:rPr lang="es-CR" sz="1600" b="0" i="0" u="none" strike="noStrike" dirty="0">
                          <a:solidFill>
                            <a:srgbClr val="000000"/>
                          </a:solidFill>
                          <a:latin typeface="Arial"/>
                        </a:rPr>
                        <a:t> II</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2</a:t>
                      </a:r>
                    </a:p>
                  </a:txBody>
                  <a:tcPr marL="9525" marR="9525" marT="9525" marB="0" anchor="b">
                    <a:lnL>
                      <a:noFill/>
                    </a:lnL>
                    <a:lnR>
                      <a:noFill/>
                    </a:lnR>
                    <a:lnT>
                      <a:noFill/>
                    </a:lnT>
                    <a:lnB>
                      <a:noFill/>
                    </a:lnB>
                  </a:tcPr>
                </a:tc>
                <a:tc>
                  <a:txBody>
                    <a:bodyPr/>
                    <a:lstStyle/>
                    <a:p>
                      <a:pPr algn="ctr" fontAlgn="b"/>
                      <a:r>
                        <a:rPr lang="es-CR" sz="1600" b="0" i="0" u="none" strike="noStrike">
                          <a:solidFill>
                            <a:srgbClr val="000000"/>
                          </a:solidFill>
                          <a:latin typeface="Arial"/>
                        </a:rPr>
                        <a:t>0,08</a:t>
                      </a:r>
                    </a:p>
                  </a:txBody>
                  <a:tcPr marL="9525" marR="9525" marT="9525" marB="0" anchor="b">
                    <a:lnL>
                      <a:noFill/>
                    </a:lnL>
                    <a:lnR>
                      <a:noFill/>
                    </a:lnR>
                    <a:lnT>
                      <a:noFill/>
                    </a:lnT>
                    <a:lnB>
                      <a:noFill/>
                    </a:lnB>
                  </a:tcPr>
                </a:tc>
                <a:tc>
                  <a:txBody>
                    <a:bodyPr/>
                    <a:lstStyle/>
                    <a:p>
                      <a:pPr algn="ctr" fontAlgn="b"/>
                      <a:r>
                        <a:rPr lang="es-CR" sz="1600" b="0" i="0" u="none" strike="noStrike" dirty="0">
                          <a:solidFill>
                            <a:srgbClr val="000000"/>
                          </a:solidFill>
                          <a:latin typeface="Arial"/>
                        </a:rPr>
                        <a:t>8</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16835">
                <a:tc>
                  <a:txBody>
                    <a:bodyPr/>
                    <a:lstStyle/>
                    <a:p>
                      <a:pPr algn="ctr" fontAlgn="b"/>
                      <a:r>
                        <a:rPr lang="es-CR" sz="1600" b="0" i="0" u="none" strike="noStrike">
                          <a:solidFill>
                            <a:srgbClr val="000000"/>
                          </a:solidFill>
                          <a:latin typeface="Arial"/>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8DB4E3"/>
                    </a:solidFill>
                  </a:tcPr>
                </a:tc>
                <a:tc>
                  <a:txBody>
                    <a:bodyPr/>
                    <a:lstStyle/>
                    <a:p>
                      <a:pPr algn="ctr" fontAlgn="b"/>
                      <a:r>
                        <a:rPr lang="es-CR" sz="1600" b="0" i="0" u="none" strike="noStrike" dirty="0">
                          <a:solidFill>
                            <a:srgbClr val="000000"/>
                          </a:solidFill>
                          <a:latin typeface="Arial"/>
                        </a:rPr>
                        <a:t> II</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600" b="0" i="0" u="none" strike="noStrike" dirty="0">
                          <a:solidFill>
                            <a:srgbClr val="000000"/>
                          </a:solidFill>
                          <a:latin typeface="Arial"/>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600" b="0" i="0" u="none" strike="noStrike">
                          <a:solidFill>
                            <a:srgbClr val="000000"/>
                          </a:solidFill>
                          <a:latin typeface="Arial"/>
                        </a:rPr>
                        <a:t>0,08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s-CR" sz="1600" b="0" i="0" u="none" strike="noStrike" dirty="0">
                          <a:solidFill>
                            <a:srgbClr val="000000"/>
                          </a:solidFill>
                          <a:latin typeface="Arial"/>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6835">
                <a:tc>
                  <a:txBody>
                    <a:bodyPr/>
                    <a:lstStyle/>
                    <a:p>
                      <a:pPr algn="ctr" fontAlgn="b"/>
                      <a:r>
                        <a:rPr lang="es-CR" sz="1600" b="0" i="0" u="none" strike="noStrike">
                          <a:solidFill>
                            <a:srgbClr val="000000"/>
                          </a:solidFill>
                          <a:latin typeface="Arial"/>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s-CR" sz="1600" b="0" i="0" u="none" strike="noStrike" dirty="0">
                        <a:solidFill>
                          <a:srgbClr val="000000"/>
                        </a:solidFill>
                        <a:latin typeface="Arial"/>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dirty="0">
                          <a:solidFill>
                            <a:srgbClr val="000000"/>
                          </a:solidFill>
                          <a:latin typeface="Arial"/>
                        </a:rPr>
                        <a:t>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a:solidFill>
                            <a:srgbClr val="000000"/>
                          </a:solidFill>
                          <a:latin typeface="Arial"/>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CR" sz="1600" b="0" i="0" u="none" strike="noStrike" dirty="0">
                          <a:solidFill>
                            <a:srgbClr val="000000"/>
                          </a:solidFill>
                          <a:latin typeface="Arial"/>
                        </a:rPr>
                        <a:t>100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80728"/>
            <a:ext cx="5509846" cy="5520106"/>
          </a:xfrm>
        </p:spPr>
        <p:txBody>
          <a:bodyPr>
            <a:normAutofit lnSpcReduction="10000"/>
          </a:bodyPr>
          <a:lstStyle/>
          <a:p>
            <a:pPr algn="just"/>
            <a:r>
              <a:rPr lang="es-CR" sz="2400" dirty="0"/>
              <a:t>De acuerdo al cuadro anterior, la columna del recuento permite visualizar que los datos tienen forma de campana (ver horizontalmente). Además el número más frecuente de veces que se va al GYM son 4 (posición), y que la mayoría de los alumnos (15) tienen entre 3 y 5 visitar por semana. Además parece que el número de visitas es pequeña en los extremos, pero no así en el centro.  </a:t>
            </a:r>
          </a:p>
          <a:p>
            <a:pPr algn="just"/>
            <a:endParaRPr lang="es-CR" sz="2400" dirty="0"/>
          </a:p>
          <a:p>
            <a:pPr algn="just"/>
            <a:r>
              <a:rPr lang="es-CR" sz="2400" dirty="0"/>
              <a:t>Una forma de visualizar y analizar mejor las visitar al GYM podría ser utilizar las frecuencias relativas, o proporciones, y  trabajar entonces con los porcentajes.</a:t>
            </a:r>
          </a:p>
        </p:txBody>
      </p:sp>
      <p:sp>
        <p:nvSpPr>
          <p:cNvPr id="5" name="1 Título"/>
          <p:cNvSpPr>
            <a:spLocks noGrp="1"/>
          </p:cNvSpPr>
          <p:nvPr>
            <p:ph type="title"/>
          </p:nvPr>
        </p:nvSpPr>
        <p:spPr>
          <a:xfrm>
            <a:off x="357158" y="0"/>
            <a:ext cx="8429684" cy="785794"/>
          </a:xfrm>
        </p:spPr>
        <p:txBody>
          <a:bodyPr>
            <a:normAutofit/>
          </a:bodyPr>
          <a:lstStyle/>
          <a:p>
            <a:pPr algn="ctr"/>
            <a:r>
              <a:rPr lang="es-CR" sz="3600" dirty="0"/>
              <a:t>Distribución de frecuencias</a:t>
            </a:r>
          </a:p>
        </p:txBody>
      </p:sp>
      <p:pic>
        <p:nvPicPr>
          <p:cNvPr id="6146" name="Picture 2" descr="http://l.thumbs.canstockphoto.com/canstock62214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268760"/>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thetyee.cachefly.net/Mediacheck/2013/03/24/Exclamation-Po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71703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14282" y="928670"/>
            <a:ext cx="8501122" cy="5929330"/>
          </a:xfrm>
        </p:spPr>
        <p:txBody>
          <a:bodyPr>
            <a:normAutofit lnSpcReduction="10000"/>
          </a:bodyPr>
          <a:lstStyle/>
          <a:p>
            <a:r>
              <a:rPr lang="es-CR" sz="2400" dirty="0"/>
              <a:t>La distribución de frecuencia puede presentarse por medio de un gráfico de barras verticales, como sigue: </a:t>
            </a:r>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endParaRPr lang="es-CR" sz="2400" dirty="0"/>
          </a:p>
          <a:p>
            <a:pPr algn="just"/>
            <a:r>
              <a:rPr lang="es-CR" sz="2400" dirty="0"/>
              <a:t>En conclusión, la DF es un excelente método para hacer representaciones de la información cuando esta abunda y se quiere conocer ciertas características.</a:t>
            </a:r>
          </a:p>
        </p:txBody>
      </p:sp>
      <p:sp>
        <p:nvSpPr>
          <p:cNvPr id="5" name="1 Título"/>
          <p:cNvSpPr>
            <a:spLocks noGrp="1"/>
          </p:cNvSpPr>
          <p:nvPr>
            <p:ph type="title"/>
          </p:nvPr>
        </p:nvSpPr>
        <p:spPr>
          <a:xfrm>
            <a:off x="214282" y="0"/>
            <a:ext cx="8643998" cy="785794"/>
          </a:xfrm>
        </p:spPr>
        <p:txBody>
          <a:bodyPr>
            <a:normAutofit/>
          </a:bodyPr>
          <a:lstStyle/>
          <a:p>
            <a:pPr algn="ctr"/>
            <a:r>
              <a:rPr lang="es-CR" sz="3600" dirty="0"/>
              <a:t>Distribución de frecuencias</a:t>
            </a:r>
          </a:p>
        </p:txBody>
      </p:sp>
      <p:graphicFrame>
        <p:nvGraphicFramePr>
          <p:cNvPr id="7" name="1 Gráfico"/>
          <p:cNvGraphicFramePr/>
          <p:nvPr>
            <p:extLst>
              <p:ext uri="{D42A27DB-BD31-4B8C-83A1-F6EECF244321}">
                <p14:modId xmlns:p14="http://schemas.microsoft.com/office/powerpoint/2010/main" val="396421191"/>
              </p:ext>
            </p:extLst>
          </p:nvPr>
        </p:nvGraphicFramePr>
        <p:xfrm>
          <a:off x="357158" y="1857364"/>
          <a:ext cx="8501122" cy="378621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087760"/>
            <a:ext cx="8784976" cy="1117104"/>
          </a:xfrm>
        </p:spPr>
        <p:txBody>
          <a:bodyPr/>
          <a:lstStyle/>
          <a:p>
            <a:pPr algn="just"/>
            <a:r>
              <a:rPr lang="es-CR" dirty="0"/>
              <a:t>En resumen, la creación de una distribución de frecuencias pasa por la utilización tanto de los números relativos como absolutos.</a:t>
            </a:r>
          </a:p>
        </p:txBody>
      </p:sp>
      <p:pic>
        <p:nvPicPr>
          <p:cNvPr id="6146" name="Picture 2" descr="Image result for distribuciÃ³n de frecuenc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324115"/>
            <a:ext cx="6840760" cy="407312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214282" y="122926"/>
            <a:ext cx="8643998" cy="785794"/>
          </a:xfrm>
        </p:spPr>
        <p:txBody>
          <a:bodyPr>
            <a:normAutofit/>
          </a:bodyPr>
          <a:lstStyle/>
          <a:p>
            <a:pPr algn="ctr"/>
            <a:r>
              <a:rPr lang="es-CR" sz="3600" dirty="0"/>
              <a:t>Distribución de frecuencias</a:t>
            </a:r>
          </a:p>
        </p:txBody>
      </p:sp>
    </p:spTree>
    <p:extLst>
      <p:ext uri="{BB962C8B-B14F-4D97-AF65-F5344CB8AC3E}">
        <p14:creationId xmlns:p14="http://schemas.microsoft.com/office/powerpoint/2010/main" val="43116009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7" name="6 Elipse"/>
          <p:cNvSpPr/>
          <p:nvPr/>
        </p:nvSpPr>
        <p:spPr>
          <a:xfrm>
            <a:off x="891421" y="3212976"/>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2</a:t>
            </a:r>
          </a:p>
        </p:txBody>
      </p:sp>
      <p:sp>
        <p:nvSpPr>
          <p:cNvPr id="8" name="7 Elipse"/>
          <p:cNvSpPr/>
          <p:nvPr/>
        </p:nvSpPr>
        <p:spPr>
          <a:xfrm>
            <a:off x="891421" y="4797152"/>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3</a:t>
            </a:r>
          </a:p>
        </p:txBody>
      </p:sp>
      <p:sp>
        <p:nvSpPr>
          <p:cNvPr id="9" name="8 Elipse"/>
          <p:cNvSpPr/>
          <p:nvPr/>
        </p:nvSpPr>
        <p:spPr>
          <a:xfrm>
            <a:off x="4860032" y="1629390"/>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4</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
        <p:nvSpPr>
          <p:cNvPr id="15" name="14 Rectángulo redondeado"/>
          <p:cNvSpPr/>
          <p:nvPr/>
        </p:nvSpPr>
        <p:spPr>
          <a:xfrm>
            <a:off x="2339752" y="4831788"/>
            <a:ext cx="1728192" cy="829459"/>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Distribución de frecuencia</a:t>
            </a:r>
          </a:p>
        </p:txBody>
      </p:sp>
      <p:sp>
        <p:nvSpPr>
          <p:cNvPr id="16" name="15 Rectángulo redondeado"/>
          <p:cNvSpPr/>
          <p:nvPr/>
        </p:nvSpPr>
        <p:spPr>
          <a:xfrm>
            <a:off x="2339752" y="3247674"/>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Números relativos</a:t>
            </a:r>
          </a:p>
        </p:txBody>
      </p:sp>
      <p:sp>
        <p:nvSpPr>
          <p:cNvPr id="17" name="16 Rectángulo redondeado"/>
          <p:cNvSpPr/>
          <p:nvPr/>
        </p:nvSpPr>
        <p:spPr>
          <a:xfrm>
            <a:off x="6372200" y="1664242"/>
            <a:ext cx="1872208"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Indicadores e Índices</a:t>
            </a:r>
          </a:p>
        </p:txBody>
      </p:sp>
    </p:spTree>
    <p:extLst>
      <p:ext uri="{BB962C8B-B14F-4D97-AF65-F5344CB8AC3E}">
        <p14:creationId xmlns:p14="http://schemas.microsoft.com/office/powerpoint/2010/main" val="39740909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50106"/>
          </a:xfrm>
        </p:spPr>
        <p:txBody>
          <a:bodyPr>
            <a:normAutofit/>
          </a:bodyPr>
          <a:lstStyle/>
          <a:p>
            <a:pPr algn="ctr"/>
            <a:r>
              <a:rPr lang="es-CR" sz="3600" dirty="0"/>
              <a:t>Indicadores</a:t>
            </a:r>
          </a:p>
        </p:txBody>
      </p:sp>
      <p:sp>
        <p:nvSpPr>
          <p:cNvPr id="3" name="2 Marcador de contenido"/>
          <p:cNvSpPr>
            <a:spLocks noGrp="1"/>
          </p:cNvSpPr>
          <p:nvPr>
            <p:ph sz="quarter" idx="1"/>
          </p:nvPr>
        </p:nvSpPr>
        <p:spPr>
          <a:xfrm>
            <a:off x="251520" y="1124744"/>
            <a:ext cx="6264696" cy="5328592"/>
          </a:xfrm>
        </p:spPr>
        <p:txBody>
          <a:bodyPr>
            <a:normAutofit/>
          </a:bodyPr>
          <a:lstStyle/>
          <a:p>
            <a:pPr algn="just"/>
            <a:r>
              <a:rPr lang="es-CR" sz="2400" dirty="0"/>
              <a:t>Los indicadores son también número relativos, y se suelen utilizarse en área académica, pero sobre todo en la toma de decisiones. </a:t>
            </a:r>
          </a:p>
          <a:p>
            <a:pPr algn="just"/>
            <a:endParaRPr lang="es-CR" sz="2400" dirty="0"/>
          </a:p>
          <a:p>
            <a:pPr algn="just"/>
            <a:r>
              <a:rPr lang="es-CR" sz="2400" dirty="0"/>
              <a:t>Un indicador es una característica específica, </a:t>
            </a:r>
            <a:r>
              <a:rPr lang="es-CR" sz="2400" b="1" i="1" dirty="0"/>
              <a:t>observable</a:t>
            </a:r>
            <a:r>
              <a:rPr lang="es-CR" sz="2400" dirty="0"/>
              <a:t> y </a:t>
            </a:r>
            <a:r>
              <a:rPr lang="es-CR" sz="2400" b="1" i="1" dirty="0"/>
              <a:t>medible</a:t>
            </a:r>
            <a:r>
              <a:rPr lang="es-CR" sz="2400" dirty="0"/>
              <a:t> que puede ser usada para mostrar los cambios y progresos que está haciendo un programa hacia el logro de un resultado específico (en el tiempo).</a:t>
            </a:r>
          </a:p>
          <a:p>
            <a:pPr algn="just"/>
            <a:endParaRPr lang="es-CR" sz="2400" dirty="0"/>
          </a:p>
          <a:p>
            <a:pPr algn="just"/>
            <a:r>
              <a:rPr lang="es-CR" sz="2400" dirty="0"/>
              <a:t>Un indicador debe ser definido en términos precisos, no ambiguos, que describan clara y exactamente lo que se está midiendo.</a:t>
            </a:r>
          </a:p>
        </p:txBody>
      </p:sp>
      <p:pic>
        <p:nvPicPr>
          <p:cNvPr id="7170" name="Picture 2" descr="http://www.improve.com.pe/portal/images/improve/indicador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595" y="4221088"/>
            <a:ext cx="1872208" cy="2016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tantum.com/conocimiento/wp-content/uploads/2013/03/Brainstorm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761" y="1052736"/>
            <a:ext cx="2047875"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43545"/>
      </p:ext>
    </p:extLst>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260648"/>
            <a:ext cx="7772400" cy="864096"/>
          </a:xfrm>
        </p:spPr>
        <p:txBody>
          <a:bodyPr>
            <a:normAutofit/>
          </a:bodyPr>
          <a:lstStyle/>
          <a:p>
            <a:pPr algn="ctr"/>
            <a:r>
              <a:rPr lang="es-CR" sz="3600" dirty="0"/>
              <a:t>Indicadores</a:t>
            </a:r>
          </a:p>
        </p:txBody>
      </p:sp>
      <p:sp>
        <p:nvSpPr>
          <p:cNvPr id="3" name="2 Marcador de contenido"/>
          <p:cNvSpPr>
            <a:spLocks noGrp="1"/>
          </p:cNvSpPr>
          <p:nvPr>
            <p:ph sz="quarter" idx="1"/>
          </p:nvPr>
        </p:nvSpPr>
        <p:spPr>
          <a:xfrm>
            <a:off x="323528" y="1412776"/>
            <a:ext cx="6120680" cy="5184576"/>
          </a:xfrm>
        </p:spPr>
        <p:txBody>
          <a:bodyPr>
            <a:normAutofit/>
          </a:bodyPr>
          <a:lstStyle/>
          <a:p>
            <a:pPr algn="just"/>
            <a:r>
              <a:rPr lang="es-CR" sz="2400" dirty="0"/>
              <a:t>Un indicador posee </a:t>
            </a:r>
            <a:r>
              <a:rPr lang="es-CR" sz="2400" b="1" i="1" dirty="0"/>
              <a:t>siempre</a:t>
            </a:r>
            <a:r>
              <a:rPr lang="es-CR" sz="2400" dirty="0"/>
              <a:t> las siguientes características: es válido, confiable, preciso, medible, oportuno y pragmático.</a:t>
            </a:r>
          </a:p>
          <a:p>
            <a:pPr algn="just"/>
            <a:endParaRPr lang="es-CR" sz="2400" dirty="0"/>
          </a:p>
          <a:p>
            <a:pPr algn="just"/>
            <a:r>
              <a:rPr lang="es-CR" sz="2400" dirty="0"/>
              <a:t>Un indicador puede ser una medida tan sencilla como una medida relativa no tan evidente.</a:t>
            </a:r>
          </a:p>
          <a:p>
            <a:pPr algn="just"/>
            <a:endParaRPr lang="es-CR" sz="2400" dirty="0"/>
          </a:p>
          <a:p>
            <a:pPr algn="just"/>
            <a:r>
              <a:rPr lang="es-CR" sz="2400" dirty="0"/>
              <a:t>No existe una fórmula exacta para decir que es y no es un indicador. Estos se suelen definir de acuerdo a las necesidades.</a:t>
            </a:r>
          </a:p>
          <a:p>
            <a:pPr algn="just"/>
            <a:endParaRPr lang="es-CR" sz="2400" dirty="0"/>
          </a:p>
          <a:p>
            <a:pPr algn="just"/>
            <a:r>
              <a:rPr lang="es-CR" sz="2400" dirty="0"/>
              <a:t>A continuación presentamos ciertos ejemplos.</a:t>
            </a:r>
          </a:p>
          <a:p>
            <a:pPr algn="just"/>
            <a:endParaRPr lang="es-CR" sz="2400" dirty="0"/>
          </a:p>
        </p:txBody>
      </p:sp>
      <p:pic>
        <p:nvPicPr>
          <p:cNvPr id="8194" name="Picture 2" descr="http://1.bp.blogspot.com/-V6U4WBmz43w/Tl8G0Dd7lAI/AAAAAAAAAAw/NRJ58bcc16o/s364/indicadores_exito.jpg.pagespeed.ce.5ERjlQryE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641" y="1340768"/>
            <a:ext cx="1872208"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storybasedinquiry.com/wp-content/uploads/2013/12/MannetjeBoek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924" y="4005064"/>
            <a:ext cx="2269641"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57932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914400" y="274638"/>
            <a:ext cx="7772400" cy="850106"/>
          </a:xfrm>
        </p:spPr>
        <p:txBody>
          <a:bodyPr>
            <a:normAutofit/>
          </a:bodyPr>
          <a:lstStyle/>
          <a:p>
            <a:pPr algn="ctr"/>
            <a:r>
              <a:rPr lang="es-CR" sz="3600" dirty="0"/>
              <a:t>Indicadores</a:t>
            </a:r>
          </a:p>
        </p:txBody>
      </p:sp>
      <p:sp>
        <p:nvSpPr>
          <p:cNvPr id="2" name="1 Elipse"/>
          <p:cNvSpPr/>
          <p:nvPr/>
        </p:nvSpPr>
        <p:spPr>
          <a:xfrm>
            <a:off x="6766429" y="1423666"/>
            <a:ext cx="2016224" cy="158417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R" dirty="0"/>
              <a:t>Salud</a:t>
            </a:r>
          </a:p>
        </p:txBody>
      </p:sp>
      <p:sp>
        <p:nvSpPr>
          <p:cNvPr id="5" name="4 Elipse"/>
          <p:cNvSpPr/>
          <p:nvPr/>
        </p:nvSpPr>
        <p:spPr>
          <a:xfrm>
            <a:off x="395536" y="1268760"/>
            <a:ext cx="2016224" cy="158417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R" dirty="0"/>
              <a:t>Economía</a:t>
            </a:r>
          </a:p>
        </p:txBody>
      </p:sp>
      <p:sp>
        <p:nvSpPr>
          <p:cNvPr id="6" name="5 Elipse"/>
          <p:cNvSpPr/>
          <p:nvPr/>
        </p:nvSpPr>
        <p:spPr>
          <a:xfrm>
            <a:off x="3635896" y="1423666"/>
            <a:ext cx="2016224" cy="158417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R" dirty="0"/>
              <a:t>Demografía</a:t>
            </a:r>
          </a:p>
        </p:txBody>
      </p:sp>
      <p:sp>
        <p:nvSpPr>
          <p:cNvPr id="8" name="7 Rectángulo redondeado"/>
          <p:cNvSpPr/>
          <p:nvPr/>
        </p:nvSpPr>
        <p:spPr>
          <a:xfrm>
            <a:off x="6622413" y="3285314"/>
            <a:ext cx="2304256" cy="31683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Cobertura de Hospitalización</a:t>
            </a:r>
          </a:p>
          <a:p>
            <a:pPr algn="ctr"/>
            <a:endParaRPr lang="es-CR" dirty="0"/>
          </a:p>
          <a:p>
            <a:pPr algn="ctr"/>
            <a:r>
              <a:rPr lang="es-CR" dirty="0"/>
              <a:t>Total de personas que asiste a los EBAIS</a:t>
            </a:r>
          </a:p>
          <a:p>
            <a:pPr algn="ctr"/>
            <a:endParaRPr lang="es-CR" dirty="0"/>
          </a:p>
          <a:p>
            <a:pPr algn="ctr"/>
            <a:r>
              <a:rPr lang="es-CR" dirty="0"/>
              <a:t>Clínicas por cantón</a:t>
            </a:r>
          </a:p>
          <a:p>
            <a:pPr algn="ctr"/>
            <a:endParaRPr lang="es-CR" dirty="0"/>
          </a:p>
          <a:p>
            <a:pPr algn="ctr"/>
            <a:r>
              <a:rPr lang="es-CR" dirty="0"/>
              <a:t>Atención de emergencia en hospitales</a:t>
            </a:r>
          </a:p>
        </p:txBody>
      </p:sp>
      <p:sp>
        <p:nvSpPr>
          <p:cNvPr id="9" name="8 Rectángulo redondeado"/>
          <p:cNvSpPr/>
          <p:nvPr/>
        </p:nvSpPr>
        <p:spPr>
          <a:xfrm>
            <a:off x="3491880" y="3284062"/>
            <a:ext cx="2304256" cy="31683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Total de muertes por accidentes de carro</a:t>
            </a:r>
          </a:p>
          <a:p>
            <a:pPr algn="ctr"/>
            <a:endParaRPr lang="es-CR" dirty="0"/>
          </a:p>
          <a:p>
            <a:pPr algn="ctr"/>
            <a:r>
              <a:rPr lang="es-CR" dirty="0"/>
              <a:t>Nacimientos por provincia</a:t>
            </a:r>
          </a:p>
          <a:p>
            <a:pPr algn="ctr"/>
            <a:endParaRPr lang="es-CR" dirty="0"/>
          </a:p>
          <a:p>
            <a:pPr algn="ctr"/>
            <a:r>
              <a:rPr lang="es-CR" dirty="0"/>
              <a:t>Madres antes de los 18 años</a:t>
            </a:r>
          </a:p>
          <a:p>
            <a:pPr algn="ctr"/>
            <a:endParaRPr lang="es-CR" dirty="0"/>
          </a:p>
          <a:p>
            <a:pPr algn="ctr"/>
            <a:r>
              <a:rPr lang="es-CR" dirty="0"/>
              <a:t>Divorcios en Costa Rica</a:t>
            </a:r>
          </a:p>
        </p:txBody>
      </p:sp>
      <p:sp>
        <p:nvSpPr>
          <p:cNvPr id="10" name="9 Rectángulo redondeado"/>
          <p:cNvSpPr/>
          <p:nvPr/>
        </p:nvSpPr>
        <p:spPr>
          <a:xfrm>
            <a:off x="251520" y="3212976"/>
            <a:ext cx="2304256" cy="31683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Tasa básica pasiva</a:t>
            </a:r>
          </a:p>
          <a:p>
            <a:pPr algn="ctr"/>
            <a:endParaRPr lang="es-CR" dirty="0"/>
          </a:p>
          <a:p>
            <a:pPr algn="ctr"/>
            <a:r>
              <a:rPr lang="es-CR" dirty="0"/>
              <a:t>Total de desempleados en CR</a:t>
            </a:r>
          </a:p>
          <a:p>
            <a:pPr algn="ctr"/>
            <a:endParaRPr lang="es-CR" dirty="0"/>
          </a:p>
          <a:p>
            <a:pPr algn="ctr"/>
            <a:r>
              <a:rPr lang="es-CR" dirty="0"/>
              <a:t>Inflación</a:t>
            </a:r>
          </a:p>
          <a:p>
            <a:pPr algn="ctr"/>
            <a:endParaRPr lang="es-CR" dirty="0"/>
          </a:p>
          <a:p>
            <a:pPr algn="ctr"/>
            <a:r>
              <a:rPr lang="es-CR" dirty="0"/>
              <a:t>PIB</a:t>
            </a:r>
          </a:p>
        </p:txBody>
      </p:sp>
    </p:spTree>
    <p:extLst>
      <p:ext uri="{BB962C8B-B14F-4D97-AF65-F5344CB8AC3E}">
        <p14:creationId xmlns:p14="http://schemas.microsoft.com/office/powerpoint/2010/main" val="7622289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67544" y="3068960"/>
            <a:ext cx="7772400" cy="1440160"/>
          </a:xfrm>
        </p:spPr>
        <p:txBody>
          <a:bodyPr/>
          <a:lstStyle/>
          <a:p>
            <a:pPr marL="0" indent="0" algn="ctr">
              <a:buNone/>
            </a:pPr>
            <a:r>
              <a:rPr lang="es-CR" dirty="0"/>
              <a:t>¿Qué relación hay entre las medidas de número relativos de antes y los indicadores ?</a:t>
            </a:r>
          </a:p>
        </p:txBody>
      </p:sp>
      <p:sp>
        <p:nvSpPr>
          <p:cNvPr id="4" name="1 Título"/>
          <p:cNvSpPr>
            <a:spLocks noGrp="1"/>
          </p:cNvSpPr>
          <p:nvPr>
            <p:ph type="title"/>
          </p:nvPr>
        </p:nvSpPr>
        <p:spPr>
          <a:xfrm>
            <a:off x="914400" y="188640"/>
            <a:ext cx="7772400" cy="850106"/>
          </a:xfrm>
        </p:spPr>
        <p:txBody>
          <a:bodyPr>
            <a:normAutofit/>
          </a:bodyPr>
          <a:lstStyle/>
          <a:p>
            <a:pPr algn="ctr"/>
            <a:r>
              <a:rPr lang="es-CR" sz="3600" dirty="0"/>
              <a:t>Indicadores</a:t>
            </a:r>
          </a:p>
        </p:txBody>
      </p:sp>
      <p:pic>
        <p:nvPicPr>
          <p:cNvPr id="2050" name="Picture 2" descr="http://iaj.g4comunicacion.com/uploads/images/pregun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00506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q.edu.uy/sites/default/files/sites/all/themes/professional_theme/images/Pregunta_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11560" y="91110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6000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F383A85E-6D75-4258-A419-D453BE78A34D}"/>
              </a:ext>
            </a:extLst>
          </p:cNvPr>
          <p:cNvSpPr>
            <a:spLocks noGrp="1"/>
          </p:cNvSpPr>
          <p:nvPr>
            <p:ph type="title"/>
          </p:nvPr>
        </p:nvSpPr>
        <p:spPr>
          <a:xfrm>
            <a:off x="914400" y="188640"/>
            <a:ext cx="7772400" cy="850106"/>
          </a:xfrm>
        </p:spPr>
        <p:txBody>
          <a:bodyPr>
            <a:normAutofit/>
          </a:bodyPr>
          <a:lstStyle/>
          <a:p>
            <a:pPr algn="ctr"/>
            <a:r>
              <a:rPr lang="es-CR" sz="3600" dirty="0"/>
              <a:t>Indicadores</a:t>
            </a:r>
          </a:p>
        </p:txBody>
      </p:sp>
      <p:pic>
        <p:nvPicPr>
          <p:cNvPr id="3074" name="Picture 2" descr="Principales indicadores económicos para la economía de Australia y el dólar  australiano (AUD)">
            <a:extLst>
              <a:ext uri="{FF2B5EF4-FFF2-40B4-BE49-F238E27FC236}">
                <a16:creationId xmlns:a16="http://schemas.microsoft.com/office/drawing/2014/main" id="{F46C1E80-16F6-48AE-BBEC-2157DEAAE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594" y="4063082"/>
            <a:ext cx="3855248" cy="23902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dicador económico - Qué es, definición y concepto | Economipedia">
            <a:extLst>
              <a:ext uri="{FF2B5EF4-FFF2-40B4-BE49-F238E27FC236}">
                <a16:creationId xmlns:a16="http://schemas.microsoft.com/office/drawing/2014/main" id="{BE7D79D6-4D95-423F-9C13-C3C3B89D9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24744"/>
            <a:ext cx="4769768" cy="53285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dicadores macroeconómicos - TOMi.digital">
            <a:extLst>
              <a:ext uri="{FF2B5EF4-FFF2-40B4-BE49-F238E27FC236}">
                <a16:creationId xmlns:a16="http://schemas.microsoft.com/office/drawing/2014/main" id="{AF01AAEF-3925-4E1F-B611-49669025C3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4210" y="1371101"/>
            <a:ext cx="3538736" cy="265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55367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84784"/>
            <a:ext cx="7772400" cy="4572000"/>
          </a:xfrm>
        </p:spPr>
        <p:txBody>
          <a:bodyPr/>
          <a:lstStyle/>
          <a:p>
            <a:endParaRPr lang="es-CR" dirty="0"/>
          </a:p>
        </p:txBody>
      </p:sp>
      <p:sp>
        <p:nvSpPr>
          <p:cNvPr id="4" name="1 Título"/>
          <p:cNvSpPr>
            <a:spLocks noGrp="1"/>
          </p:cNvSpPr>
          <p:nvPr>
            <p:ph type="title"/>
          </p:nvPr>
        </p:nvSpPr>
        <p:spPr>
          <a:xfrm>
            <a:off x="611560" y="260648"/>
            <a:ext cx="7772400" cy="1008112"/>
          </a:xfrm>
        </p:spPr>
        <p:txBody>
          <a:bodyPr>
            <a:normAutofit/>
          </a:bodyPr>
          <a:lstStyle/>
          <a:p>
            <a:pPr algn="ctr"/>
            <a:r>
              <a:rPr lang="es-CR" sz="3600" dirty="0"/>
              <a:t>Índice</a:t>
            </a:r>
          </a:p>
        </p:txBody>
      </p:sp>
      <p:sp>
        <p:nvSpPr>
          <p:cNvPr id="5" name="4 Elipse"/>
          <p:cNvSpPr/>
          <p:nvPr/>
        </p:nvSpPr>
        <p:spPr>
          <a:xfrm>
            <a:off x="842671" y="1631694"/>
            <a:ext cx="936104" cy="86409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1</a:t>
            </a:r>
          </a:p>
        </p:txBody>
      </p:sp>
      <p:sp>
        <p:nvSpPr>
          <p:cNvPr id="12" name="11 Rectángulo redondeado"/>
          <p:cNvSpPr/>
          <p:nvPr/>
        </p:nvSpPr>
        <p:spPr>
          <a:xfrm>
            <a:off x="2339752" y="1609669"/>
            <a:ext cx="1728192" cy="79439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s-CR" dirty="0"/>
              <a:t>Resumir información</a:t>
            </a:r>
          </a:p>
        </p:txBody>
      </p:sp>
    </p:spTree>
    <p:extLst>
      <p:ext uri="{BB962C8B-B14F-4D97-AF65-F5344CB8AC3E}">
        <p14:creationId xmlns:p14="http://schemas.microsoft.com/office/powerpoint/2010/main" val="3635302846"/>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196752"/>
            <a:ext cx="6768752" cy="5472608"/>
          </a:xfrm>
        </p:spPr>
        <p:txBody>
          <a:bodyPr>
            <a:normAutofit fontScale="92500"/>
          </a:bodyPr>
          <a:lstStyle/>
          <a:p>
            <a:pPr algn="just"/>
            <a:r>
              <a:rPr lang="es-CR" dirty="0"/>
              <a:t>Hay múltiples tipos de indicadores, y cada área del conocimiento ha estructurado los indicadores en diferentes vertientes.</a:t>
            </a:r>
          </a:p>
          <a:p>
            <a:pPr algn="just"/>
            <a:endParaRPr lang="es-CR" dirty="0"/>
          </a:p>
          <a:p>
            <a:pPr algn="just"/>
            <a:r>
              <a:rPr lang="es-CR" dirty="0"/>
              <a:t>Por ejemplo se podrá encontrar indicadores de:  eficiencia, eficacia, rendimiento, seguimiento, etc… </a:t>
            </a:r>
          </a:p>
          <a:p>
            <a:pPr algn="just"/>
            <a:endParaRPr lang="es-CR" dirty="0"/>
          </a:p>
          <a:p>
            <a:pPr algn="just"/>
            <a:r>
              <a:rPr lang="es-CR" dirty="0"/>
              <a:t>Al igual, hay diferentes forma de construir indicadores: simples, encadenados,  generales, específicos, etc…</a:t>
            </a:r>
          </a:p>
          <a:p>
            <a:pPr algn="just"/>
            <a:endParaRPr lang="es-CR" dirty="0"/>
          </a:p>
          <a:p>
            <a:pPr algn="just"/>
            <a:r>
              <a:rPr lang="es-CR" dirty="0"/>
              <a:t>En el ámbito laboral, la palabra indicador es ampliamente utilizado, sin realmente entender sobre su procedencia… </a:t>
            </a:r>
          </a:p>
        </p:txBody>
      </p:sp>
      <p:sp>
        <p:nvSpPr>
          <p:cNvPr id="4" name="1 Título"/>
          <p:cNvSpPr>
            <a:spLocks noGrp="1"/>
          </p:cNvSpPr>
          <p:nvPr>
            <p:ph type="title"/>
          </p:nvPr>
        </p:nvSpPr>
        <p:spPr>
          <a:xfrm>
            <a:off x="467544" y="44624"/>
            <a:ext cx="8280920" cy="850106"/>
          </a:xfrm>
        </p:spPr>
        <p:txBody>
          <a:bodyPr>
            <a:normAutofit/>
          </a:bodyPr>
          <a:lstStyle/>
          <a:p>
            <a:pPr algn="ctr"/>
            <a:r>
              <a:rPr lang="es-CR" sz="3600" dirty="0"/>
              <a:t>Indicadores</a:t>
            </a:r>
          </a:p>
        </p:txBody>
      </p:sp>
      <p:pic>
        <p:nvPicPr>
          <p:cNvPr id="1026" name="Picture 2" descr="Image result for indicador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20" t="15372" r="7008" b="14735"/>
          <a:stretch/>
        </p:blipFill>
        <p:spPr bwMode="auto">
          <a:xfrm>
            <a:off x="7164288" y="1543179"/>
            <a:ext cx="1779890" cy="1453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ndicadores"/>
          <p:cNvPicPr>
            <a:picLocks noChangeAspect="1" noChangeArrowheads="1"/>
          </p:cNvPicPr>
          <p:nvPr/>
        </p:nvPicPr>
        <p:blipFill rotWithShape="1">
          <a:blip r:embed="rId3">
            <a:extLst>
              <a:ext uri="{28A0092B-C50C-407E-A947-70E740481C1C}">
                <a14:useLocalDpi xmlns:a14="http://schemas.microsoft.com/office/drawing/2010/main" val="0"/>
              </a:ext>
            </a:extLst>
          </a:blip>
          <a:srcRect b="8400"/>
          <a:stretch/>
        </p:blipFill>
        <p:spPr bwMode="auto">
          <a:xfrm>
            <a:off x="7092280" y="4221088"/>
            <a:ext cx="1851898" cy="169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214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1086" y="51488"/>
            <a:ext cx="8215370" cy="857232"/>
          </a:xfrm>
        </p:spPr>
        <p:txBody>
          <a:bodyPr>
            <a:normAutofit/>
          </a:bodyPr>
          <a:lstStyle/>
          <a:p>
            <a:pPr algn="ctr"/>
            <a:r>
              <a:rPr lang="es-CR" sz="3600" dirty="0"/>
              <a:t>Índices</a:t>
            </a:r>
          </a:p>
        </p:txBody>
      </p:sp>
      <p:sp>
        <p:nvSpPr>
          <p:cNvPr id="3" name="2 Marcador de contenido"/>
          <p:cNvSpPr>
            <a:spLocks noGrp="1"/>
          </p:cNvSpPr>
          <p:nvPr>
            <p:ph sz="quarter" idx="1"/>
          </p:nvPr>
        </p:nvSpPr>
        <p:spPr>
          <a:xfrm>
            <a:off x="251520" y="980728"/>
            <a:ext cx="6264696" cy="5643602"/>
          </a:xfrm>
        </p:spPr>
        <p:txBody>
          <a:bodyPr>
            <a:normAutofit/>
          </a:bodyPr>
          <a:lstStyle/>
          <a:p>
            <a:pPr algn="just"/>
            <a:r>
              <a:rPr lang="es-CR" sz="2400" dirty="0"/>
              <a:t>Los índices, al igual que la razón, proporción, tasa e indicadores,  busca resumir la información en un número relativo para facilitar la información de un acontecimiento o algo por el estilo.</a:t>
            </a:r>
          </a:p>
          <a:p>
            <a:pPr algn="just"/>
            <a:endParaRPr lang="es-CR" sz="2400" dirty="0"/>
          </a:p>
          <a:p>
            <a:pPr algn="just"/>
            <a:r>
              <a:rPr lang="es-CR" sz="2400" dirty="0"/>
              <a:t>Los índices, por lo general, son los números relativos más complejos y difíciles de construir. Puede ser tan simple como el IMC, o tan complejo como el IDH.</a:t>
            </a:r>
            <a:endParaRPr lang="es-CR" sz="2400" b="1" dirty="0"/>
          </a:p>
          <a:p>
            <a:pPr algn="just"/>
            <a:endParaRPr lang="es-CR" sz="2400" dirty="0"/>
          </a:p>
          <a:p>
            <a:pPr algn="just"/>
            <a:r>
              <a:rPr lang="es-CR" sz="2400" dirty="0"/>
              <a:t>Por lo general, un índice se construye a partir de indicadores. De igual forma, hay índice que se obtienen a partir de otros índices. </a:t>
            </a:r>
          </a:p>
        </p:txBody>
      </p:sp>
      <p:pic>
        <p:nvPicPr>
          <p:cNvPr id="9218" name="Picture 2" descr="http://animkids.fr/images/lou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484784"/>
            <a:ext cx="1724380" cy="18478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lyonmag.com/medias/images/sherlock-holmes-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600" y="3789040"/>
            <a:ext cx="2198888" cy="2628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412776"/>
            <a:ext cx="7772400" cy="4572000"/>
          </a:xfrm>
        </p:spPr>
        <p:txBody>
          <a:bodyPr/>
          <a:lstStyle/>
          <a:p>
            <a:r>
              <a:rPr lang="es-CR" dirty="0"/>
              <a:t>Esquema </a:t>
            </a:r>
            <a:r>
              <a:rPr lang="es-CR" b="1" i="1" dirty="0"/>
              <a:t>general</a:t>
            </a:r>
            <a:r>
              <a:rPr lang="es-CR" dirty="0"/>
              <a:t> para construir un índice es el siguiente:</a:t>
            </a:r>
          </a:p>
        </p:txBody>
      </p:sp>
      <p:sp>
        <p:nvSpPr>
          <p:cNvPr id="4" name="1 Título"/>
          <p:cNvSpPr>
            <a:spLocks noGrp="1"/>
          </p:cNvSpPr>
          <p:nvPr>
            <p:ph type="title"/>
          </p:nvPr>
        </p:nvSpPr>
        <p:spPr>
          <a:xfrm>
            <a:off x="461086" y="51488"/>
            <a:ext cx="8215370" cy="857232"/>
          </a:xfrm>
        </p:spPr>
        <p:txBody>
          <a:bodyPr>
            <a:normAutofit/>
          </a:bodyPr>
          <a:lstStyle/>
          <a:p>
            <a:pPr algn="ctr"/>
            <a:r>
              <a:rPr lang="es-CR" sz="3600" dirty="0"/>
              <a:t>Índices</a:t>
            </a:r>
          </a:p>
        </p:txBody>
      </p:sp>
      <p:sp>
        <p:nvSpPr>
          <p:cNvPr id="5" name="4 Rectángulo redondeado"/>
          <p:cNvSpPr/>
          <p:nvPr/>
        </p:nvSpPr>
        <p:spPr>
          <a:xfrm>
            <a:off x="539552" y="2420888"/>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Indicador 1</a:t>
            </a:r>
          </a:p>
        </p:txBody>
      </p:sp>
      <p:sp>
        <p:nvSpPr>
          <p:cNvPr id="6" name="5 Rectángulo redondeado"/>
          <p:cNvSpPr/>
          <p:nvPr/>
        </p:nvSpPr>
        <p:spPr>
          <a:xfrm>
            <a:off x="548947" y="3897052"/>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Indicador 2</a:t>
            </a:r>
          </a:p>
        </p:txBody>
      </p:sp>
      <p:sp>
        <p:nvSpPr>
          <p:cNvPr id="7" name="6 Rectángulo redondeado"/>
          <p:cNvSpPr/>
          <p:nvPr/>
        </p:nvSpPr>
        <p:spPr>
          <a:xfrm>
            <a:off x="508538" y="5334607"/>
            <a:ext cx="208823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Indicador 3</a:t>
            </a:r>
          </a:p>
        </p:txBody>
      </p:sp>
      <p:sp>
        <p:nvSpPr>
          <p:cNvPr id="9" name="8 Elipse"/>
          <p:cNvSpPr/>
          <p:nvPr/>
        </p:nvSpPr>
        <p:spPr>
          <a:xfrm>
            <a:off x="5292080" y="2638214"/>
            <a:ext cx="3059832" cy="330976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R" dirty="0"/>
              <a:t>Índice</a:t>
            </a:r>
          </a:p>
        </p:txBody>
      </p:sp>
      <p:cxnSp>
        <p:nvCxnSpPr>
          <p:cNvPr id="11" name="10 Conector recto de flecha"/>
          <p:cNvCxnSpPr/>
          <p:nvPr/>
        </p:nvCxnSpPr>
        <p:spPr>
          <a:xfrm>
            <a:off x="2843808" y="2924944"/>
            <a:ext cx="21602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2843808" y="4293096"/>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V="1">
            <a:off x="2843808" y="4437113"/>
            <a:ext cx="2160240" cy="1152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87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5748" y="1000108"/>
            <a:ext cx="7058020" cy="5715040"/>
          </a:xfrm>
        </p:spPr>
        <p:txBody>
          <a:bodyPr>
            <a:normAutofit/>
          </a:bodyPr>
          <a:lstStyle/>
          <a:p>
            <a:pPr algn="just"/>
            <a:r>
              <a:rPr lang="es-CR" sz="2400" dirty="0"/>
              <a:t>Cualquiera que sea la situación, la palabra índice lleva implícitamente la noción de que se realizan comparaciones de las variaciones de un cierto fenómeno a lo largo del </a:t>
            </a:r>
            <a:r>
              <a:rPr lang="es-CR" sz="2400" b="1" i="1" dirty="0"/>
              <a:t>tiempo</a:t>
            </a:r>
            <a:r>
              <a:rPr lang="es-CR" sz="2400" dirty="0"/>
              <a:t> y del </a:t>
            </a:r>
            <a:r>
              <a:rPr lang="es-CR" sz="2400" b="1" i="1" dirty="0"/>
              <a:t>espacio</a:t>
            </a:r>
            <a:r>
              <a:rPr lang="es-CR" sz="2400" dirty="0"/>
              <a:t>, como para los indicadores.</a:t>
            </a:r>
          </a:p>
          <a:p>
            <a:pPr algn="just"/>
            <a:endParaRPr lang="es-CR" sz="2400" dirty="0"/>
          </a:p>
          <a:p>
            <a:pPr algn="just"/>
            <a:r>
              <a:rPr lang="es-CR" sz="2400" dirty="0"/>
              <a:t>No vamos a entrar en materia dada la complejidad, sin embargo, mencionaremos alguno de los más importantes.</a:t>
            </a:r>
          </a:p>
          <a:p>
            <a:pPr algn="just"/>
            <a:endParaRPr lang="es-CR" sz="2400" dirty="0"/>
          </a:p>
          <a:p>
            <a:pPr marL="0" indent="0" algn="just">
              <a:buNone/>
            </a:pPr>
            <a:endParaRPr lang="es-CR" sz="2400" dirty="0"/>
          </a:p>
        </p:txBody>
      </p:sp>
      <p:sp>
        <p:nvSpPr>
          <p:cNvPr id="4" name="1 Título"/>
          <p:cNvSpPr>
            <a:spLocks noGrp="1"/>
          </p:cNvSpPr>
          <p:nvPr>
            <p:ph type="title"/>
          </p:nvPr>
        </p:nvSpPr>
        <p:spPr>
          <a:xfrm>
            <a:off x="500034" y="0"/>
            <a:ext cx="8215370" cy="857232"/>
          </a:xfrm>
        </p:spPr>
        <p:txBody>
          <a:bodyPr/>
          <a:lstStyle/>
          <a:p>
            <a:pPr algn="ctr"/>
            <a:r>
              <a:rPr lang="es-CR" dirty="0"/>
              <a:t>Índices</a:t>
            </a:r>
          </a:p>
        </p:txBody>
      </p:sp>
      <p:sp>
        <p:nvSpPr>
          <p:cNvPr id="2" name="1 Elipse"/>
          <p:cNvSpPr/>
          <p:nvPr/>
        </p:nvSpPr>
        <p:spPr>
          <a:xfrm>
            <a:off x="1368152" y="3789040"/>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IDH</a:t>
            </a:r>
          </a:p>
        </p:txBody>
      </p:sp>
      <p:sp>
        <p:nvSpPr>
          <p:cNvPr id="5" name="4 Elipse"/>
          <p:cNvSpPr/>
          <p:nvPr/>
        </p:nvSpPr>
        <p:spPr>
          <a:xfrm>
            <a:off x="3744416" y="3789040"/>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IPG</a:t>
            </a:r>
          </a:p>
        </p:txBody>
      </p:sp>
      <p:sp>
        <p:nvSpPr>
          <p:cNvPr id="6" name="5 Elipse"/>
          <p:cNvSpPr/>
          <p:nvPr/>
        </p:nvSpPr>
        <p:spPr>
          <a:xfrm>
            <a:off x="3744416" y="5350593"/>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IVI</a:t>
            </a:r>
          </a:p>
        </p:txBody>
      </p:sp>
      <p:sp>
        <p:nvSpPr>
          <p:cNvPr id="7" name="6 Elipse"/>
          <p:cNvSpPr/>
          <p:nvPr/>
        </p:nvSpPr>
        <p:spPr>
          <a:xfrm>
            <a:off x="1344169" y="5301208"/>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IBH</a:t>
            </a:r>
          </a:p>
        </p:txBody>
      </p:sp>
      <p:sp>
        <p:nvSpPr>
          <p:cNvPr id="8" name="7 Elipse"/>
          <p:cNvSpPr/>
          <p:nvPr/>
        </p:nvSpPr>
        <p:spPr>
          <a:xfrm>
            <a:off x="5964558" y="5350593"/>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ICC</a:t>
            </a:r>
          </a:p>
        </p:txBody>
      </p:sp>
      <p:sp>
        <p:nvSpPr>
          <p:cNvPr id="9" name="8 Elipse"/>
          <p:cNvSpPr/>
          <p:nvPr/>
        </p:nvSpPr>
        <p:spPr>
          <a:xfrm>
            <a:off x="5976664" y="3789040"/>
            <a:ext cx="1475656" cy="136815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ICP</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1026" name="Picture 2" descr="http://www.atout-finance.com/images-articles/idh-dans-le-mon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4892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81502-F419-48F2-B013-0371750DC027}"/>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B005D9B-E8AD-4215-875C-336EBB2C5510}"/>
              </a:ext>
            </a:extLst>
          </p:cNvPr>
          <p:cNvSpPr>
            <a:spLocks noGrp="1"/>
          </p:cNvSpPr>
          <p:nvPr>
            <p:ph sz="quarter" idx="1"/>
          </p:nvPr>
        </p:nvSpPr>
        <p:spPr/>
        <p:txBody>
          <a:bodyPr/>
          <a:lstStyle/>
          <a:p>
            <a:endParaRPr lang="en-US"/>
          </a:p>
        </p:txBody>
      </p:sp>
      <p:pic>
        <p:nvPicPr>
          <p:cNvPr id="3074" name="Picture 2" descr="7 best coronavirus dashboards to map the spread of COVID-19">
            <a:extLst>
              <a:ext uri="{FF2B5EF4-FFF2-40B4-BE49-F238E27FC236}">
                <a16:creationId xmlns:a16="http://schemas.microsoft.com/office/drawing/2014/main" id="{97CB4A34-1EF3-4AB9-BB03-7AF39F6B5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008"/>
            <a:ext cx="9144000" cy="666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37619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CR" sz="3600" dirty="0"/>
              <a:t>Construcción del IDH</a:t>
            </a:r>
          </a:p>
        </p:txBody>
      </p:sp>
      <p:pic>
        <p:nvPicPr>
          <p:cNvPr id="2050" name="Picture 2" descr="https://burica.files.wordpress.com/2008/02/id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64" y="1844824"/>
            <a:ext cx="8557714"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73769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908720"/>
            <a:ext cx="6768752" cy="5688632"/>
          </a:xfrm>
        </p:spPr>
        <p:txBody>
          <a:bodyPr>
            <a:normAutofit lnSpcReduction="10000"/>
          </a:bodyPr>
          <a:lstStyle/>
          <a:p>
            <a:pPr algn="just"/>
            <a:r>
              <a:rPr lang="es-CR" dirty="0"/>
              <a:t>La construcción de los índices requiere pruebas de confiabilidad y veracidad.</a:t>
            </a:r>
          </a:p>
          <a:p>
            <a:pPr algn="just"/>
            <a:endParaRPr lang="es-CR" dirty="0"/>
          </a:p>
          <a:p>
            <a:pPr algn="just"/>
            <a:r>
              <a:rPr lang="es-CR" dirty="0"/>
              <a:t>La rama de la Psicología conocida como la Psicometría se encarda de lo anterior.</a:t>
            </a:r>
          </a:p>
          <a:p>
            <a:pPr algn="just"/>
            <a:endParaRPr lang="es-CR" dirty="0"/>
          </a:p>
          <a:p>
            <a:pPr algn="just"/>
            <a:r>
              <a:rPr lang="es-CR" dirty="0"/>
              <a:t>En la práctica, no mucha gente opta por los índices dada su dificultad. Para efecto pragmáticos se prefieren los indicadores. </a:t>
            </a:r>
          </a:p>
          <a:p>
            <a:pPr algn="just"/>
            <a:endParaRPr lang="es-CR" dirty="0"/>
          </a:p>
          <a:p>
            <a:pPr algn="just"/>
            <a:r>
              <a:rPr lang="es-CR" dirty="0"/>
              <a:t>Para la construcción de índices véase el siguiente material: https://www.istat.it/en/files/2013/12/Rivista2013_Mazziotta_Pareto.pdf</a:t>
            </a:r>
          </a:p>
        </p:txBody>
      </p:sp>
      <p:sp>
        <p:nvSpPr>
          <p:cNvPr id="4" name="1 Título"/>
          <p:cNvSpPr>
            <a:spLocks noGrp="1"/>
          </p:cNvSpPr>
          <p:nvPr>
            <p:ph type="title"/>
          </p:nvPr>
        </p:nvSpPr>
        <p:spPr>
          <a:xfrm>
            <a:off x="500034" y="0"/>
            <a:ext cx="8215370" cy="857232"/>
          </a:xfrm>
        </p:spPr>
        <p:txBody>
          <a:bodyPr/>
          <a:lstStyle/>
          <a:p>
            <a:pPr algn="ctr"/>
            <a:r>
              <a:rPr lang="es-CR" dirty="0"/>
              <a:t>Índices</a:t>
            </a:r>
          </a:p>
        </p:txBody>
      </p:sp>
      <p:pic>
        <p:nvPicPr>
          <p:cNvPr id="2050" name="Picture 2" descr="Image result for ind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539" y="1412776"/>
            <a:ext cx="1787333"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ndex"/>
          <p:cNvPicPr>
            <a:picLocks noChangeAspect="1" noChangeArrowheads="1"/>
          </p:cNvPicPr>
          <p:nvPr/>
        </p:nvPicPr>
        <p:blipFill rotWithShape="1">
          <a:blip r:embed="rId3">
            <a:extLst>
              <a:ext uri="{28A0092B-C50C-407E-A947-70E740481C1C}">
                <a14:useLocalDpi xmlns:a14="http://schemas.microsoft.com/office/drawing/2010/main" val="0"/>
              </a:ext>
            </a:extLst>
          </a:blip>
          <a:srcRect l="38263"/>
          <a:stretch/>
        </p:blipFill>
        <p:spPr bwMode="auto">
          <a:xfrm>
            <a:off x="7160273" y="4797152"/>
            <a:ext cx="1804215"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9980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643998" cy="1000108"/>
          </a:xfrm>
        </p:spPr>
        <p:txBody>
          <a:bodyPr>
            <a:normAutofit/>
          </a:bodyPr>
          <a:lstStyle/>
          <a:p>
            <a:pPr algn="ctr"/>
            <a:r>
              <a:rPr lang="es-CR" sz="3600" dirty="0"/>
              <a:t>Reseñas finales</a:t>
            </a:r>
          </a:p>
        </p:txBody>
      </p:sp>
      <p:sp>
        <p:nvSpPr>
          <p:cNvPr id="3" name="2 Marcador de contenido"/>
          <p:cNvSpPr>
            <a:spLocks noGrp="1"/>
          </p:cNvSpPr>
          <p:nvPr>
            <p:ph sz="quarter" idx="1"/>
          </p:nvPr>
        </p:nvSpPr>
        <p:spPr>
          <a:xfrm>
            <a:off x="214282" y="1142984"/>
            <a:ext cx="6157918" cy="5429288"/>
          </a:xfrm>
        </p:spPr>
        <p:txBody>
          <a:bodyPr>
            <a:normAutofit lnSpcReduction="10000"/>
          </a:bodyPr>
          <a:lstStyle/>
          <a:p>
            <a:pPr algn="just"/>
            <a:r>
              <a:rPr lang="es-CR" sz="2400" dirty="0"/>
              <a:t>La importancia de los número relativos está en poder resumir la información con tal de brindar una mejor explicación.</a:t>
            </a:r>
          </a:p>
          <a:p>
            <a:pPr algn="just"/>
            <a:endParaRPr lang="es-CR" sz="2400" dirty="0"/>
          </a:p>
          <a:p>
            <a:pPr algn="just"/>
            <a:r>
              <a:rPr lang="es-CR" sz="2400" dirty="0"/>
              <a:t>Los NR más conocidos son la razón, proporción (porcentaje), tasas, indicadores e índices.</a:t>
            </a:r>
          </a:p>
          <a:p>
            <a:pPr algn="just"/>
            <a:endParaRPr lang="es-CR" sz="2400" dirty="0"/>
          </a:p>
          <a:p>
            <a:pPr algn="just"/>
            <a:r>
              <a:rPr lang="es-CR" sz="2400" dirty="0"/>
              <a:t>Las distribuciones de frecuencias son otra excelente forma de explicar la información.</a:t>
            </a:r>
          </a:p>
          <a:p>
            <a:pPr algn="just"/>
            <a:endParaRPr lang="es-CR" sz="2400" dirty="0"/>
          </a:p>
          <a:p>
            <a:pPr algn="just"/>
            <a:r>
              <a:rPr lang="es-CR" sz="2400" dirty="0"/>
              <a:t>En próximos temas veremos las medidas de tendencia centra y de variabilidad, que son como los número relativos, pero más específicos y utilizados. </a:t>
            </a:r>
          </a:p>
          <a:p>
            <a:pPr>
              <a:buNone/>
            </a:pPr>
            <a:endParaRPr lang="es-CR" sz="2400" dirty="0"/>
          </a:p>
        </p:txBody>
      </p:sp>
      <p:pic>
        <p:nvPicPr>
          <p:cNvPr id="2050" name="Picture 2" descr="http://www.marcoele.com/UserFiles/Image/conclusion.gif"/>
          <p:cNvPicPr>
            <a:picLocks noChangeAspect="1" noChangeArrowheads="1"/>
          </p:cNvPicPr>
          <p:nvPr/>
        </p:nvPicPr>
        <p:blipFill>
          <a:blip r:embed="rId2" cstate="print"/>
          <a:srcRect/>
          <a:stretch>
            <a:fillRect/>
          </a:stretch>
        </p:blipFill>
        <p:spPr bwMode="auto">
          <a:xfrm>
            <a:off x="6786578" y="1142984"/>
            <a:ext cx="2150213" cy="2143140"/>
          </a:xfrm>
          <a:prstGeom prst="rect">
            <a:avLst/>
          </a:prstGeom>
          <a:noFill/>
        </p:spPr>
      </p:pic>
      <p:pic>
        <p:nvPicPr>
          <p:cNvPr id="2054" name="Picture 6" descr="http://biblioteca.itson.mx/oa/educacion/oa1/ParadigmasInvestigacion/img/conclusion_imagen.jpg"/>
          <p:cNvPicPr>
            <a:picLocks noChangeAspect="1" noChangeArrowheads="1"/>
          </p:cNvPicPr>
          <p:nvPr/>
        </p:nvPicPr>
        <p:blipFill>
          <a:blip r:embed="rId3" cstate="print"/>
          <a:srcRect/>
          <a:stretch>
            <a:fillRect/>
          </a:stretch>
        </p:blipFill>
        <p:spPr bwMode="auto">
          <a:xfrm>
            <a:off x="7000892" y="3500438"/>
            <a:ext cx="1785950" cy="271464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Tx4jVVsIkaLCe9-VKBc9uCBOVPDBvwLg1FVvii58OYK8yntdiOY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89128"/>
            <a:ext cx="7272808" cy="638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244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268760"/>
            <a:ext cx="8352928" cy="1224136"/>
          </a:xfrm>
        </p:spPr>
        <p:txBody>
          <a:bodyPr>
            <a:normAutofit/>
          </a:bodyPr>
          <a:lstStyle/>
          <a:p>
            <a:pPr marL="0" indent="0" algn="ctr">
              <a:buNone/>
            </a:pPr>
            <a:r>
              <a:rPr lang="es-CR" dirty="0"/>
              <a:t>¿Por qué es TAN importante saber resumir la información de forma efectiva?</a:t>
            </a:r>
          </a:p>
        </p:txBody>
      </p:sp>
      <p:sp>
        <p:nvSpPr>
          <p:cNvPr id="4" name="1 Título"/>
          <p:cNvSpPr>
            <a:spLocks noGrp="1"/>
          </p:cNvSpPr>
          <p:nvPr>
            <p:ph type="title"/>
          </p:nvPr>
        </p:nvSpPr>
        <p:spPr>
          <a:xfrm>
            <a:off x="251520" y="116632"/>
            <a:ext cx="8715436" cy="857232"/>
          </a:xfrm>
        </p:spPr>
        <p:txBody>
          <a:bodyPr>
            <a:normAutofit/>
          </a:bodyPr>
          <a:lstStyle/>
          <a:p>
            <a:r>
              <a:rPr lang="es-CR" sz="3600" dirty="0"/>
              <a:t>La necesidad de resumir la información</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7992888" cy="4477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997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39938" name="Picture 2" descr="http://diegobacha.files.wordpress.com/2009/07/not-the-end.jpg"/>
          <p:cNvPicPr>
            <a:picLocks noChangeAspect="1" noChangeArrowheads="1"/>
          </p:cNvPicPr>
          <p:nvPr/>
        </p:nvPicPr>
        <p:blipFill>
          <a:blip r:embed="rId2" cstate="print"/>
          <a:srcRect/>
          <a:stretch>
            <a:fillRect/>
          </a:stretch>
        </p:blipFill>
        <p:spPr bwMode="auto">
          <a:xfrm>
            <a:off x="0" y="0"/>
            <a:ext cx="9144000" cy="6891240"/>
          </a:xfrm>
          <a:prstGeom prst="rect">
            <a:avLst/>
          </a:prstGeom>
          <a:noFill/>
        </p:spPr>
      </p:pic>
    </p:spTree>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4282" y="0"/>
            <a:ext cx="8715436" cy="857232"/>
          </a:xfrm>
        </p:spPr>
        <p:txBody>
          <a:bodyPr>
            <a:normAutofit/>
          </a:bodyPr>
          <a:lstStyle/>
          <a:p>
            <a:r>
              <a:rPr lang="es-CR" sz="3600" dirty="0"/>
              <a:t>La necesidad de resumir la información</a:t>
            </a:r>
          </a:p>
        </p:txBody>
      </p:sp>
      <p:sp>
        <p:nvSpPr>
          <p:cNvPr id="3" name="2 Marcador de contenido"/>
          <p:cNvSpPr>
            <a:spLocks noGrp="1"/>
          </p:cNvSpPr>
          <p:nvPr>
            <p:ph sz="quarter" idx="1"/>
          </p:nvPr>
        </p:nvSpPr>
        <p:spPr>
          <a:xfrm>
            <a:off x="179512" y="1142984"/>
            <a:ext cx="6249876" cy="5526376"/>
          </a:xfrm>
        </p:spPr>
        <p:txBody>
          <a:bodyPr>
            <a:normAutofit/>
          </a:bodyPr>
          <a:lstStyle/>
          <a:p>
            <a:pPr algn="just"/>
            <a:r>
              <a:rPr lang="es-CR" sz="2400" dirty="0"/>
              <a:t>En las investigaciones, análisis de mercado, toma de decisiones, directrices, y otros, se tiene una gran cantidad de datos, que por si solos no tienen ningún sentido…</a:t>
            </a:r>
          </a:p>
          <a:p>
            <a:pPr algn="just"/>
            <a:endParaRPr lang="es-CR" sz="2400" dirty="0"/>
          </a:p>
          <a:p>
            <a:pPr algn="just"/>
            <a:r>
              <a:rPr lang="es-CR" sz="2400" dirty="0"/>
              <a:t>Para sacar provecho de los datos es importante obtener medidas que resuman o expliquen la información. De esta forma los análisis y las interpretaciones se facilitan.</a:t>
            </a:r>
          </a:p>
          <a:p>
            <a:pPr algn="just"/>
            <a:endParaRPr lang="es-CR" sz="2400" dirty="0"/>
          </a:p>
          <a:p>
            <a:pPr algn="just"/>
            <a:r>
              <a:rPr lang="es-CR" sz="2400" dirty="0"/>
              <a:t>De lo anterior la gran importancia de resumir la información para ciertas medidas con tal de obtener conclusiones e interpretaciones más rápidas y entendibles para las personas.</a:t>
            </a:r>
          </a:p>
        </p:txBody>
      </p:sp>
      <p:pic>
        <p:nvPicPr>
          <p:cNvPr id="25602" name="Picture 2" descr="http://www.cienladrillos.com/images/2008/02/datos.jpg"/>
          <p:cNvPicPr>
            <a:picLocks noChangeAspect="1" noChangeArrowheads="1"/>
          </p:cNvPicPr>
          <p:nvPr/>
        </p:nvPicPr>
        <p:blipFill>
          <a:blip r:embed="rId2" cstate="print"/>
          <a:srcRect/>
          <a:stretch>
            <a:fillRect/>
          </a:stretch>
        </p:blipFill>
        <p:spPr bwMode="auto">
          <a:xfrm>
            <a:off x="6715140" y="1285860"/>
            <a:ext cx="2095514" cy="1571636"/>
          </a:xfrm>
          <a:prstGeom prst="rect">
            <a:avLst/>
          </a:prstGeom>
          <a:noFill/>
        </p:spPr>
      </p:pic>
      <p:pic>
        <p:nvPicPr>
          <p:cNvPr id="25604" name="Picture 4" descr="http://www.mirrorservice.org/sites/home.ubalt.edu/ntsbarsh/Business-stat/stat-data/LearnCurve.Gif"/>
          <p:cNvPicPr>
            <a:picLocks noChangeAspect="1" noChangeArrowheads="1"/>
          </p:cNvPicPr>
          <p:nvPr/>
        </p:nvPicPr>
        <p:blipFill>
          <a:blip r:embed="rId3" cstate="print"/>
          <a:srcRect/>
          <a:stretch>
            <a:fillRect/>
          </a:stretch>
        </p:blipFill>
        <p:spPr bwMode="auto">
          <a:xfrm>
            <a:off x="6604872" y="3449520"/>
            <a:ext cx="2287608" cy="257176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43801" y="188640"/>
            <a:ext cx="9123332" cy="857232"/>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CR" sz="3600" dirty="0"/>
              <a:t>La necesidad de resumir la información: ejemplo</a:t>
            </a:r>
          </a:p>
        </p:txBody>
      </p:sp>
      <p:pic>
        <p:nvPicPr>
          <p:cNvPr id="1026" name="Picture 2" descr="http://retos-directivos.eae.es/wp-content/uploads/2014/08/453614325-607x3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03008"/>
            <a:ext cx="5781675"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nsejosgratis.es/wp-content/uploads/2010/06/ejemplos-carta-presentac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22907" r="16803"/>
          <a:stretch/>
        </p:blipFill>
        <p:spPr bwMode="auto">
          <a:xfrm>
            <a:off x="6696075" y="1349162"/>
            <a:ext cx="2230819" cy="503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282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a Costa Rica polarizada se encamina a la segunda vuelta presidencial">
            <a:extLst>
              <a:ext uri="{FF2B5EF4-FFF2-40B4-BE49-F238E27FC236}">
                <a16:creationId xmlns:a16="http://schemas.microsoft.com/office/drawing/2014/main" id="{465E8408-4544-4383-A290-CCA29DCD7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98352"/>
            <a:ext cx="7488832" cy="5471008"/>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6914F22C-FB9D-4CF5-A7C1-CA2208CCB5CD}"/>
              </a:ext>
            </a:extLst>
          </p:cNvPr>
          <p:cNvSpPr txBox="1">
            <a:spLocks/>
          </p:cNvSpPr>
          <p:nvPr/>
        </p:nvSpPr>
        <p:spPr>
          <a:xfrm>
            <a:off x="43801" y="51488"/>
            <a:ext cx="9123332" cy="857232"/>
          </a:xfrm>
          <a:prstGeom prst="rect">
            <a:avLst/>
          </a:prstGeom>
        </p:spPr>
        <p:txBody>
          <a:bodyPr bIns="91440" anchor="b" anchorCtr="0">
            <a:normAutofit fontScale="77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600" dirty="0"/>
              <a:t>La necesidad de saber resumir la información: ejemplo</a:t>
            </a:r>
          </a:p>
        </p:txBody>
      </p:sp>
    </p:spTree>
    <p:extLst>
      <p:ext uri="{BB962C8B-B14F-4D97-AF65-F5344CB8AC3E}">
        <p14:creationId xmlns:p14="http://schemas.microsoft.com/office/powerpoint/2010/main" val="1840517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1449</TotalTime>
  <Words>3088</Words>
  <Application>Microsoft Office PowerPoint</Application>
  <PresentationFormat>Presentación en pantalla (4:3)</PresentationFormat>
  <Paragraphs>481</Paragraphs>
  <Slides>60</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60</vt:i4>
      </vt:variant>
    </vt:vector>
  </HeadingPairs>
  <TitlesOfParts>
    <vt:vector size="68" baseType="lpstr">
      <vt:lpstr>Arial</vt:lpstr>
      <vt:lpstr>Baskerville Old Face</vt:lpstr>
      <vt:lpstr>Calibri</vt:lpstr>
      <vt:lpstr>Cambria Math</vt:lpstr>
      <vt:lpstr>Franklin Gothic Book</vt:lpstr>
      <vt:lpstr>Perpetua</vt:lpstr>
      <vt:lpstr>Wingdings 2</vt:lpstr>
      <vt:lpstr>Equidad</vt:lpstr>
      <vt:lpstr>Números absolutos, relativos y  la distribución de frecuencias.</vt:lpstr>
      <vt:lpstr>Introducción</vt:lpstr>
      <vt:lpstr>Introducción</vt:lpstr>
      <vt:lpstr>Índice</vt:lpstr>
      <vt:lpstr>Índice</vt:lpstr>
      <vt:lpstr>La necesidad de resumir la información</vt:lpstr>
      <vt:lpstr>La necesidad de resumir la información</vt:lpstr>
      <vt:lpstr>Presentación de PowerPoint</vt:lpstr>
      <vt:lpstr>Presentación de PowerPoint</vt:lpstr>
      <vt:lpstr>Presentación de PowerPoint</vt:lpstr>
      <vt:lpstr>Presentación de PowerPoint</vt:lpstr>
      <vt:lpstr>Presentación de PowerPoint</vt:lpstr>
      <vt:lpstr>La necesidad de resumir la información</vt:lpstr>
      <vt:lpstr>La necesidad de resumir la información</vt:lpstr>
      <vt:lpstr>La necesidad de resumir la información</vt:lpstr>
      <vt:lpstr>La necesidad de resumir la información</vt:lpstr>
      <vt:lpstr>La necesidad de resumir la información</vt:lpstr>
      <vt:lpstr>La necesidad de resumir la información</vt:lpstr>
      <vt:lpstr>Índice</vt:lpstr>
      <vt:lpstr>Razón</vt:lpstr>
      <vt:lpstr>Proporción</vt:lpstr>
      <vt:lpstr>Ejemplo de razón y proporción</vt:lpstr>
      <vt:lpstr>Ejemplo de razón y proporción: interpretación</vt:lpstr>
      <vt:lpstr>Factor de ampliación</vt:lpstr>
      <vt:lpstr>Factor de ampliación</vt:lpstr>
      <vt:lpstr>Un uso específico de la razón – COVID-19</vt:lpstr>
      <vt:lpstr>Un uso específico de la razón – COVID-19</vt:lpstr>
      <vt:lpstr>Tasas</vt:lpstr>
      <vt:lpstr>Tasas</vt:lpstr>
      <vt:lpstr>Tasas</vt:lpstr>
      <vt:lpstr>Tasas</vt:lpstr>
      <vt:lpstr>Tasas</vt:lpstr>
      <vt:lpstr>Tasas</vt:lpstr>
      <vt:lpstr>Tasas y sus otras modalidades</vt:lpstr>
      <vt:lpstr>Índice</vt:lpstr>
      <vt:lpstr>Distribución de Frecuencias</vt:lpstr>
      <vt:lpstr>Distribución de frecuencias</vt:lpstr>
      <vt:lpstr>Distribución de frecuencias</vt:lpstr>
      <vt:lpstr>Distribución de frecuencias</vt:lpstr>
      <vt:lpstr>Distribución de frecuencias</vt:lpstr>
      <vt:lpstr>Distribución de frecuencias</vt:lpstr>
      <vt:lpstr>Distribución de frecuencias</vt:lpstr>
      <vt:lpstr>Distribución de frecuencias</vt:lpstr>
      <vt:lpstr>Índice</vt:lpstr>
      <vt:lpstr>Indicadores</vt:lpstr>
      <vt:lpstr>Indicadores</vt:lpstr>
      <vt:lpstr>Indicadores</vt:lpstr>
      <vt:lpstr>Indicadores</vt:lpstr>
      <vt:lpstr>Indicadores</vt:lpstr>
      <vt:lpstr>Indicadores</vt:lpstr>
      <vt:lpstr>Índices</vt:lpstr>
      <vt:lpstr>Índices</vt:lpstr>
      <vt:lpstr>Índices</vt:lpstr>
      <vt:lpstr>Presentación de PowerPoint</vt:lpstr>
      <vt:lpstr>Presentación de PowerPoint</vt:lpstr>
      <vt:lpstr>Construcción del IDH</vt:lpstr>
      <vt:lpstr>Índices</vt:lpstr>
      <vt:lpstr>Reseñas finales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Números Relativos</dc:title>
  <dc:creator>Oscar</dc:creator>
  <cp:lastModifiedBy>Oscar Centeno Mora</cp:lastModifiedBy>
  <cp:revision>148</cp:revision>
  <dcterms:created xsi:type="dcterms:W3CDTF">2010-05-15T03:52:17Z</dcterms:created>
  <dcterms:modified xsi:type="dcterms:W3CDTF">2021-01-15T19:17:50Z</dcterms:modified>
</cp:coreProperties>
</file>